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271" r:id="rId3"/>
    <p:sldId id="272" r:id="rId4"/>
    <p:sldId id="273" r:id="rId5"/>
    <p:sldId id="293" r:id="rId6"/>
    <p:sldId id="291" r:id="rId7"/>
    <p:sldId id="290" r:id="rId8"/>
    <p:sldId id="258" r:id="rId9"/>
    <p:sldId id="261" r:id="rId10"/>
    <p:sldId id="289" r:id="rId11"/>
    <p:sldId id="303" r:id="rId12"/>
    <p:sldId id="296" r:id="rId13"/>
    <p:sldId id="295" r:id="rId14"/>
    <p:sldId id="297" r:id="rId15"/>
    <p:sldId id="298" r:id="rId16"/>
    <p:sldId id="299" r:id="rId17"/>
    <p:sldId id="300" r:id="rId18"/>
    <p:sldId id="311" r:id="rId19"/>
    <p:sldId id="314" r:id="rId20"/>
    <p:sldId id="292" r:id="rId21"/>
    <p:sldId id="304" r:id="rId22"/>
    <p:sldId id="320" r:id="rId23"/>
    <p:sldId id="275" r:id="rId24"/>
    <p:sldId id="315" r:id="rId25"/>
    <p:sldId id="316" r:id="rId26"/>
    <p:sldId id="317" r:id="rId27"/>
    <p:sldId id="319" r:id="rId28"/>
    <p:sldId id="318" r:id="rId29"/>
    <p:sldId id="276" r:id="rId30"/>
    <p:sldId id="268" r:id="rId31"/>
    <p:sldId id="269" r:id="rId32"/>
    <p:sldId id="270" r:id="rId33"/>
    <p:sldId id="307" r:id="rId34"/>
    <p:sldId id="308" r:id="rId35"/>
    <p:sldId id="309" r:id="rId36"/>
    <p:sldId id="306" r:id="rId37"/>
    <p:sldId id="313" r:id="rId38"/>
    <p:sldId id="281" r:id="rId39"/>
    <p:sldId id="282" r:id="rId40"/>
    <p:sldId id="310" r:id="rId41"/>
    <p:sldId id="284" r:id="rId42"/>
    <p:sldId id="286" r:id="rId43"/>
    <p:sldId id="283" r:id="rId44"/>
    <p:sldId id="285" r:id="rId45"/>
    <p:sldId id="287" r:id="rId46"/>
    <p:sldId id="288" r:id="rId47"/>
    <p:sldId id="312" r:id="rId48"/>
    <p:sldId id="280" r:id="rId49"/>
    <p:sldId id="301" r:id="rId50"/>
    <p:sldId id="279" r:id="rId51"/>
    <p:sldId id="278" r:id="rId52"/>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aldemar Tlaga" initials="WT" lastIdx="2" clrIdx="0">
    <p:extLst>
      <p:ext uri="{19B8F6BF-5375-455C-9EA6-DF929625EA0E}">
        <p15:presenceInfo xmlns:p15="http://schemas.microsoft.com/office/powerpoint/2012/main" userId="f78e0306a9649bb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EB8A8"/>
    <a:srgbClr val="FF3300"/>
    <a:srgbClr val="420000"/>
    <a:srgbClr val="FF66FF"/>
    <a:srgbClr val="BBE0E3"/>
    <a:srgbClr val="66CCFF"/>
    <a:srgbClr val="FFCCFF"/>
    <a:srgbClr val="5686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431" autoAdjust="0"/>
    <p:restoredTop sz="86357" autoAdjust="0"/>
  </p:normalViewPr>
  <p:slideViewPr>
    <p:cSldViewPr>
      <p:cViewPr varScale="1">
        <p:scale>
          <a:sx n="76" d="100"/>
          <a:sy n="76" d="100"/>
        </p:scale>
        <p:origin x="1002" y="84"/>
      </p:cViewPr>
      <p:guideLst>
        <p:guide orient="horz" pos="2160"/>
        <p:guide pos="2880"/>
      </p:guideLst>
    </p:cSldViewPr>
  </p:slideViewPr>
  <p:outlineViewPr>
    <p:cViewPr>
      <p:scale>
        <a:sx n="33" d="100"/>
        <a:sy n="33" d="100"/>
      </p:scale>
      <p:origin x="0" y="-3840"/>
    </p:cViewPr>
  </p:outlineViewPr>
  <p:notesTextViewPr>
    <p:cViewPr>
      <p:scale>
        <a:sx n="3" d="2"/>
        <a:sy n="3" d="2"/>
      </p:scale>
      <p:origin x="0" y="0"/>
    </p:cViewPr>
  </p:notesTextViewPr>
  <p:sorterViewPr>
    <p:cViewPr>
      <p:scale>
        <a:sx n="100" d="100"/>
        <a:sy n="100" d="100"/>
      </p:scale>
      <p:origin x="0" y="-4194"/>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Waldek\Documents\PSN%20NPR\Artyku&#322;y\Rozwody%20w%20USA.xls"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pl-PL"/>
              <a:t>Rozwody w USA na 1000 mieszkańców</a:t>
            </a:r>
          </a:p>
        </c:rich>
      </c:tx>
      <c:layout>
        <c:manualLayout>
          <c:xMode val="edge"/>
          <c:yMode val="edge"/>
          <c:x val="0.2524275242293742"/>
          <c:y val="3.0162412993039442E-2"/>
        </c:manualLayout>
      </c:layout>
      <c:overlay val="0"/>
      <c:spPr>
        <a:noFill/>
        <a:ln w="25400">
          <a:noFill/>
        </a:ln>
      </c:spPr>
    </c:title>
    <c:autoTitleDeleted val="0"/>
    <c:plotArea>
      <c:layout>
        <c:manualLayout>
          <c:layoutTarget val="inner"/>
          <c:xMode val="edge"/>
          <c:yMode val="edge"/>
          <c:x val="7.2815649043741534E-2"/>
          <c:y val="0.12993039443155452"/>
          <c:w val="0.87864216512781457"/>
          <c:h val="0.71693735498839906"/>
        </c:manualLayout>
      </c:layout>
      <c:scatterChart>
        <c:scatterStyle val="smoothMarker"/>
        <c:varyColors val="0"/>
        <c:ser>
          <c:idx val="0"/>
          <c:order val="0"/>
          <c:spPr>
            <a:ln w="25400">
              <a:solidFill>
                <a:srgbClr val="000080"/>
              </a:solidFill>
              <a:prstDash val="solid"/>
            </a:ln>
          </c:spPr>
          <c:marker>
            <c:symbol val="none"/>
          </c:marker>
          <c:xVal>
            <c:numRef>
              <c:f>Sheet2!$A$5:$A$41</c:f>
              <c:numCache>
                <c:formatCode>General</c:formatCode>
                <c:ptCount val="37"/>
                <c:pt idx="0">
                  <c:v>1950</c:v>
                </c:pt>
                <c:pt idx="1">
                  <c:v>1955</c:v>
                </c:pt>
                <c:pt idx="2">
                  <c:v>1957</c:v>
                </c:pt>
                <c:pt idx="3">
                  <c:v>1960</c:v>
                </c:pt>
                <c:pt idx="4">
                  <c:v>1965</c:v>
                </c:pt>
                <c:pt idx="5">
                  <c:v>1970</c:v>
                </c:pt>
                <c:pt idx="6">
                  <c:v>1971</c:v>
                </c:pt>
                <c:pt idx="7">
                  <c:v>1972</c:v>
                </c:pt>
                <c:pt idx="8">
                  <c:v>1973</c:v>
                </c:pt>
                <c:pt idx="9">
                  <c:v>1974</c:v>
                </c:pt>
                <c:pt idx="10">
                  <c:v>1975</c:v>
                </c:pt>
                <c:pt idx="11">
                  <c:v>1976</c:v>
                </c:pt>
                <c:pt idx="12">
                  <c:v>1977</c:v>
                </c:pt>
                <c:pt idx="13">
                  <c:v>1978</c:v>
                </c:pt>
                <c:pt idx="14">
                  <c:v>1979</c:v>
                </c:pt>
                <c:pt idx="15">
                  <c:v>1980</c:v>
                </c:pt>
                <c:pt idx="16">
                  <c:v>1981</c:v>
                </c:pt>
                <c:pt idx="17">
                  <c:v>1982</c:v>
                </c:pt>
                <c:pt idx="18">
                  <c:v>1983</c:v>
                </c:pt>
                <c:pt idx="19">
                  <c:v>1984</c:v>
                </c:pt>
                <c:pt idx="20">
                  <c:v>1985</c:v>
                </c:pt>
                <c:pt idx="21">
                  <c:v>1986</c:v>
                </c:pt>
                <c:pt idx="22">
                  <c:v>1987</c:v>
                </c:pt>
                <c:pt idx="23">
                  <c:v>1988</c:v>
                </c:pt>
                <c:pt idx="24">
                  <c:v>1989</c:v>
                </c:pt>
                <c:pt idx="25">
                  <c:v>1990</c:v>
                </c:pt>
                <c:pt idx="26">
                  <c:v>1991</c:v>
                </c:pt>
                <c:pt idx="27">
                  <c:v>1992</c:v>
                </c:pt>
                <c:pt idx="28">
                  <c:v>1993</c:v>
                </c:pt>
                <c:pt idx="29">
                  <c:v>1994</c:v>
                </c:pt>
                <c:pt idx="30">
                  <c:v>1995</c:v>
                </c:pt>
                <c:pt idx="31">
                  <c:v>1996</c:v>
                </c:pt>
                <c:pt idx="32">
                  <c:v>1997</c:v>
                </c:pt>
                <c:pt idx="33">
                  <c:v>1998</c:v>
                </c:pt>
                <c:pt idx="34">
                  <c:v>1999</c:v>
                </c:pt>
                <c:pt idx="35">
                  <c:v>2000</c:v>
                </c:pt>
                <c:pt idx="36">
                  <c:v>2001</c:v>
                </c:pt>
              </c:numCache>
            </c:numRef>
          </c:xVal>
          <c:yVal>
            <c:numRef>
              <c:f>Sheet2!$B$5:$B$41</c:f>
              <c:numCache>
                <c:formatCode>0.0</c:formatCode>
                <c:ptCount val="37"/>
                <c:pt idx="0">
                  <c:v>2.6</c:v>
                </c:pt>
                <c:pt idx="1">
                  <c:v>2.2999999999999998</c:v>
                </c:pt>
                <c:pt idx="2">
                  <c:v>2.2000000000000002</c:v>
                </c:pt>
                <c:pt idx="3">
                  <c:v>2.2000000000000002</c:v>
                </c:pt>
                <c:pt idx="4">
                  <c:v>2.5</c:v>
                </c:pt>
                <c:pt idx="5">
                  <c:v>3.5</c:v>
                </c:pt>
                <c:pt idx="6">
                  <c:v>3.7</c:v>
                </c:pt>
                <c:pt idx="7">
                  <c:v>4</c:v>
                </c:pt>
                <c:pt idx="8">
                  <c:v>4.3</c:v>
                </c:pt>
                <c:pt idx="9">
                  <c:v>4.5999999999999996</c:v>
                </c:pt>
                <c:pt idx="10">
                  <c:v>4.8</c:v>
                </c:pt>
                <c:pt idx="11">
                  <c:v>5</c:v>
                </c:pt>
                <c:pt idx="12">
                  <c:v>5</c:v>
                </c:pt>
                <c:pt idx="13">
                  <c:v>5.0999999999999996</c:v>
                </c:pt>
                <c:pt idx="14">
                  <c:v>5.3</c:v>
                </c:pt>
                <c:pt idx="15">
                  <c:v>5.2</c:v>
                </c:pt>
                <c:pt idx="16">
                  <c:v>5.3</c:v>
                </c:pt>
                <c:pt idx="17">
                  <c:v>5.0999999999999996</c:v>
                </c:pt>
                <c:pt idx="18">
                  <c:v>5</c:v>
                </c:pt>
                <c:pt idx="19">
                  <c:v>5</c:v>
                </c:pt>
                <c:pt idx="20">
                  <c:v>5</c:v>
                </c:pt>
                <c:pt idx="21">
                  <c:v>4.9000000000000004</c:v>
                </c:pt>
                <c:pt idx="22">
                  <c:v>4.8</c:v>
                </c:pt>
                <c:pt idx="23">
                  <c:v>4.8</c:v>
                </c:pt>
                <c:pt idx="24">
                  <c:v>4.7</c:v>
                </c:pt>
                <c:pt idx="25">
                  <c:v>4.7</c:v>
                </c:pt>
                <c:pt idx="26">
                  <c:v>4.7</c:v>
                </c:pt>
                <c:pt idx="27">
                  <c:v>4.8</c:v>
                </c:pt>
                <c:pt idx="28">
                  <c:v>4.5999999999999996</c:v>
                </c:pt>
                <c:pt idx="29">
                  <c:v>4.5999999999999996</c:v>
                </c:pt>
                <c:pt idx="30">
                  <c:v>4.4000000000000004</c:v>
                </c:pt>
                <c:pt idx="31">
                  <c:v>4.3</c:v>
                </c:pt>
                <c:pt idx="32">
                  <c:v>4.3</c:v>
                </c:pt>
                <c:pt idx="33">
                  <c:v>4.2</c:v>
                </c:pt>
                <c:pt idx="34">
                  <c:v>4.0999999999999996</c:v>
                </c:pt>
                <c:pt idx="35">
                  <c:v>4.2</c:v>
                </c:pt>
                <c:pt idx="36">
                  <c:v>4</c:v>
                </c:pt>
              </c:numCache>
            </c:numRef>
          </c:yVal>
          <c:smooth val="1"/>
        </c:ser>
        <c:dLbls>
          <c:showLegendKey val="0"/>
          <c:showVal val="0"/>
          <c:showCatName val="0"/>
          <c:showSerName val="0"/>
          <c:showPercent val="0"/>
          <c:showBubbleSize val="0"/>
        </c:dLbls>
        <c:axId val="210624880"/>
        <c:axId val="210626056"/>
      </c:scatterChart>
      <c:valAx>
        <c:axId val="210624880"/>
        <c:scaling>
          <c:orientation val="minMax"/>
          <c:min val="1950"/>
        </c:scaling>
        <c:delete val="0"/>
        <c:axPos val="b"/>
        <c:majorGridlines>
          <c:spPr>
            <a:ln w="3175">
              <a:solidFill>
                <a:srgbClr val="000000"/>
              </a:solidFill>
              <a:prstDash val="solid"/>
            </a:ln>
          </c:spPr>
        </c:majorGridlines>
        <c:title>
          <c:tx>
            <c:rich>
              <a:bodyPr/>
              <a:lstStyle/>
              <a:p>
                <a:pPr>
                  <a:defRPr sz="1000" b="0" i="0" u="none" strike="noStrike" baseline="0">
                    <a:solidFill>
                      <a:srgbClr val="000000"/>
                    </a:solidFill>
                    <a:latin typeface="Arial"/>
                    <a:ea typeface="Arial"/>
                    <a:cs typeface="Arial"/>
                  </a:defRPr>
                </a:pPr>
                <a:r>
                  <a:rPr lang="pl-PL"/>
                  <a:t>Źródło: http://www.census.gov/prod/2004pubs/03statab/vitstat.pdf</a:t>
                </a:r>
              </a:p>
            </c:rich>
          </c:tx>
          <c:layout>
            <c:manualLayout>
              <c:xMode val="edge"/>
              <c:yMode val="edge"/>
              <c:x val="6.9579457907567366E-2"/>
              <c:y val="0.93735498839907194"/>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pl-PL"/>
          </a:p>
        </c:txPr>
        <c:crossAx val="210626056"/>
        <c:crosses val="autoZero"/>
        <c:crossBetween val="midCat"/>
      </c:valAx>
      <c:valAx>
        <c:axId val="210626056"/>
        <c:scaling>
          <c:orientation val="minMax"/>
        </c:scaling>
        <c:delete val="0"/>
        <c:axPos val="l"/>
        <c:majorGridlines>
          <c:spPr>
            <a:ln w="3175">
              <a:solidFill>
                <a:srgbClr val="000000"/>
              </a:solidFill>
              <a:prstDash val="solid"/>
            </a:ln>
          </c:spPr>
        </c:majorGridlines>
        <c:numFmt formatCode="0.0"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pl-PL"/>
          </a:p>
        </c:txPr>
        <c:crossAx val="210624880"/>
        <c:crosses val="autoZero"/>
        <c:crossBetween val="midCat"/>
      </c:valAx>
      <c:spPr>
        <a:solidFill>
          <a:srgbClr val="FFFFFF"/>
        </a:solidFill>
        <a:ln w="12700">
          <a:solidFill>
            <a:srgbClr val="808080"/>
          </a:solidFill>
          <a:prstDash val="solid"/>
        </a:ln>
      </c:spPr>
    </c:plotArea>
    <c:plotVisOnly val="1"/>
    <c:dispBlanksAs val="gap"/>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pl-PL"/>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3-07-20T20:45:29.754" idx="2">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122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22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122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63D57189-FC98-45F8-B7EA-AC1C91B2AFD9}" type="slidenum">
              <a:rPr lang="en-US"/>
              <a:pPr>
                <a:defRPr/>
              </a:pPr>
              <a:t>‹#›</a:t>
            </a:fld>
            <a:endParaRPr lang="en-US"/>
          </a:p>
        </p:txBody>
      </p:sp>
    </p:spTree>
    <p:extLst>
      <p:ext uri="{BB962C8B-B14F-4D97-AF65-F5344CB8AC3E}">
        <p14:creationId xmlns:p14="http://schemas.microsoft.com/office/powerpoint/2010/main" val="20516481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pPr>
              <a:defRPr/>
            </a:pPr>
            <a:fld id="{63D57189-FC98-45F8-B7EA-AC1C91B2AFD9}" type="slidenum">
              <a:rPr lang="en-US" smtClean="0"/>
              <a:pPr>
                <a:defRPr/>
              </a:pPr>
              <a:t>3</a:t>
            </a:fld>
            <a:endParaRPr lang="en-US"/>
          </a:p>
        </p:txBody>
      </p:sp>
    </p:spTree>
    <p:extLst>
      <p:ext uri="{BB962C8B-B14F-4D97-AF65-F5344CB8AC3E}">
        <p14:creationId xmlns:p14="http://schemas.microsoft.com/office/powerpoint/2010/main" val="38876131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pPr>
              <a:defRPr/>
            </a:pPr>
            <a:fld id="{63D57189-FC98-45F8-B7EA-AC1C91B2AFD9}" type="slidenum">
              <a:rPr lang="en-US" smtClean="0"/>
              <a:pPr>
                <a:defRPr/>
              </a:pPr>
              <a:t>9</a:t>
            </a:fld>
            <a:endParaRPr lang="en-US"/>
          </a:p>
        </p:txBody>
      </p:sp>
    </p:spTree>
    <p:extLst>
      <p:ext uri="{BB962C8B-B14F-4D97-AF65-F5344CB8AC3E}">
        <p14:creationId xmlns:p14="http://schemas.microsoft.com/office/powerpoint/2010/main" val="31941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pPr>
              <a:defRPr/>
            </a:pPr>
            <a:fld id="{63D57189-FC98-45F8-B7EA-AC1C91B2AFD9}" type="slidenum">
              <a:rPr lang="en-US" smtClean="0"/>
              <a:pPr>
                <a:defRPr/>
              </a:pPr>
              <a:t>23</a:t>
            </a:fld>
            <a:endParaRPr lang="en-US"/>
          </a:p>
        </p:txBody>
      </p:sp>
    </p:spTree>
    <p:extLst>
      <p:ext uri="{BB962C8B-B14F-4D97-AF65-F5344CB8AC3E}">
        <p14:creationId xmlns:p14="http://schemas.microsoft.com/office/powerpoint/2010/main" val="361579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pPr>
              <a:defRPr/>
            </a:pPr>
            <a:fld id="{63D57189-FC98-45F8-B7EA-AC1C91B2AFD9}" type="slidenum">
              <a:rPr lang="en-US" smtClean="0"/>
              <a:pPr>
                <a:defRPr/>
              </a:pPr>
              <a:t>28</a:t>
            </a:fld>
            <a:endParaRPr lang="en-US"/>
          </a:p>
        </p:txBody>
      </p:sp>
    </p:spTree>
    <p:extLst>
      <p:ext uri="{BB962C8B-B14F-4D97-AF65-F5344CB8AC3E}">
        <p14:creationId xmlns:p14="http://schemas.microsoft.com/office/powerpoint/2010/main" val="23214547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pl-PL" dirty="0"/>
          </a:p>
        </p:txBody>
      </p:sp>
      <p:sp>
        <p:nvSpPr>
          <p:cNvPr id="4" name="Slide Number Placeholder 3"/>
          <p:cNvSpPr>
            <a:spLocks noGrp="1"/>
          </p:cNvSpPr>
          <p:nvPr>
            <p:ph type="sldNum" sz="quarter" idx="10"/>
          </p:nvPr>
        </p:nvSpPr>
        <p:spPr/>
        <p:txBody>
          <a:bodyPr/>
          <a:lstStyle/>
          <a:p>
            <a:pPr>
              <a:defRPr/>
            </a:pPr>
            <a:fld id="{63D57189-FC98-45F8-B7EA-AC1C91B2AFD9}" type="slidenum">
              <a:rPr lang="en-US" smtClean="0"/>
              <a:pPr>
                <a:defRPr/>
              </a:pPr>
              <a:t>39</a:t>
            </a:fld>
            <a:endParaRPr lang="en-US"/>
          </a:p>
        </p:txBody>
      </p:sp>
    </p:spTree>
    <p:extLst>
      <p:ext uri="{BB962C8B-B14F-4D97-AF65-F5344CB8AC3E}">
        <p14:creationId xmlns:p14="http://schemas.microsoft.com/office/powerpoint/2010/main" val="30313018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962400"/>
            <a:ext cx="7772400" cy="1362075"/>
          </a:xfrm>
          <a:prstGeom prst="rect">
            <a:avLst/>
          </a:prstGeom>
        </p:spPr>
        <p:txBody>
          <a:bodyPr anchor="b" anchorCtr="0"/>
          <a:lstStyle>
            <a:lvl1pPr algn="l">
              <a:defRPr sz="4000" b="1" cap="none" baseline="0"/>
            </a:lvl1pPr>
          </a:lstStyle>
          <a:p>
            <a:r>
              <a:rPr lang="en-US" smtClean="0"/>
              <a:t>Click to edit Master title style</a:t>
            </a:r>
            <a:endParaRPr lang="en-US" dirty="0"/>
          </a:p>
        </p:txBody>
      </p:sp>
      <p:sp>
        <p:nvSpPr>
          <p:cNvPr id="3" name="Text Placeholder 2"/>
          <p:cNvSpPr>
            <a:spLocks noGrp="1"/>
          </p:cNvSpPr>
          <p:nvPr>
            <p:ph type="body" idx="1"/>
          </p:nvPr>
        </p:nvSpPr>
        <p:spPr>
          <a:xfrm>
            <a:off x="381000" y="5248275"/>
            <a:ext cx="7772400" cy="1500187"/>
          </a:xfrm>
          <a:prstGeom prst="rect">
            <a:avLst/>
          </a:prstGeom>
        </p:spPr>
        <p:txBody>
          <a:bodyPr anchor="t" anchorCtr="0"/>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99762706"/>
      </p:ext>
    </p:extLst>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8581092"/>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18086"/>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62785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6278562"/>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1674611"/>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07019994"/>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7696200" cy="808038"/>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762000" y="1600200"/>
            <a:ext cx="7696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0030954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00200"/>
            <a:ext cx="76962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itle 3"/>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pl-PL"/>
          </a:p>
        </p:txBody>
      </p:sp>
    </p:spTree>
    <p:extLst>
      <p:ext uri="{BB962C8B-B14F-4D97-AF65-F5344CB8AC3E}">
        <p14:creationId xmlns:p14="http://schemas.microsoft.com/office/powerpoint/2010/main" val="2733712556"/>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65038169"/>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23026" y="685800"/>
            <a:ext cx="7324315" cy="914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00200"/>
            <a:ext cx="38100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38100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98726015"/>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38200" y="1535113"/>
            <a:ext cx="3659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8200" y="2174875"/>
            <a:ext cx="3659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3660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3660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8616233"/>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609600"/>
            <a:ext cx="8229600" cy="808038"/>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2048067388"/>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6194308"/>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0600" y="273050"/>
            <a:ext cx="24749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685800"/>
            <a:ext cx="4654550" cy="544036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990600" y="1435100"/>
            <a:ext cx="24749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5050213"/>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75" r:id="rId1"/>
    <p:sldLayoutId id="2147483667" r:id="rId2"/>
    <p:sldLayoutId id="2147483676" r:id="rId3"/>
    <p:sldLayoutId id="2147483677" r:id="rId4"/>
    <p:sldLayoutId id="2147483668" r:id="rId5"/>
    <p:sldLayoutId id="2147483669" r:id="rId6"/>
    <p:sldLayoutId id="2147483670" r:id="rId7"/>
    <p:sldLayoutId id="2147483671" r:id="rId8"/>
    <p:sldLayoutId id="2147483672" r:id="rId9"/>
    <p:sldLayoutId id="2147483673" r:id="rId10"/>
    <p:sldLayoutId id="2147483678" r:id="rId11"/>
    <p:sldLayoutId id="2147483679" r:id="rId12"/>
    <p:sldLayoutId id="2147483674" r:id="rId13"/>
  </p:sldLayoutIdLst>
  <p:transition spd="med">
    <p:fade/>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waldemar.tlaga@outlook.com" TargetMode="External"/><Relationship Id="rId2" Type="http://schemas.openxmlformats.org/officeDocument/2006/relationships/hyperlink" Target="mailto:Maria.tlaga@outlook.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6.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comments" Target="../comments/comment1.xml"/><Relationship Id="rId3" Type="http://schemas.openxmlformats.org/officeDocument/2006/relationships/slide" Target="slide33.xml"/><Relationship Id="rId7" Type="http://schemas.openxmlformats.org/officeDocument/2006/relationships/slide" Target="slide47.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slide" Target="slide41.xml"/><Relationship Id="rId5" Type="http://schemas.openxmlformats.org/officeDocument/2006/relationships/slide" Target="slide24.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chart" Target="../charts/chart1.xml"/></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8.w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wmf"/><Relationship Id="rId5" Type="http://schemas.openxmlformats.org/officeDocument/2006/relationships/image" Target="../media/image7.wmf"/><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slide" Target="slide23.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19.png"/></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3.xml"/><Relationship Id="rId1" Type="http://schemas.openxmlformats.org/officeDocument/2006/relationships/slideLayout" Target="../slideLayouts/slideLayout3.xml"/><Relationship Id="rId4" Type="http://schemas.openxmlformats.org/officeDocument/2006/relationships/image" Target="../media/image20.jpeg"/></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2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mailto:waldemar.tlaga@outlook.com" TargetMode="External"/><Relationship Id="rId2" Type="http://schemas.openxmlformats.org/officeDocument/2006/relationships/hyperlink" Target="mailto:Maria.tlaga@outlook.com" TargetMode="Externa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11.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3"/>
          <p:cNvSpPr>
            <a:spLocks noGrp="1"/>
          </p:cNvSpPr>
          <p:nvPr>
            <p:ph type="title"/>
          </p:nvPr>
        </p:nvSpPr>
        <p:spPr bwMode="auto">
          <a:xfrm>
            <a:off x="323528" y="476672"/>
            <a:ext cx="5009501" cy="115212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pl-PL" sz="2800" dirty="0" smtClean="0">
                <a:solidFill>
                  <a:srgbClr val="0070C0"/>
                </a:solidFill>
                <a:latin typeface="Calibri" panose="020F0502020204030204" pitchFamily="34" charset="0"/>
              </a:rPr>
              <a:t>Małżeństwo: </a:t>
            </a:r>
            <a:br>
              <a:rPr lang="pl-PL" sz="2800" dirty="0" smtClean="0">
                <a:solidFill>
                  <a:srgbClr val="0070C0"/>
                </a:solidFill>
                <a:latin typeface="Calibri" panose="020F0502020204030204" pitchFamily="34" charset="0"/>
              </a:rPr>
            </a:br>
            <a:r>
              <a:rPr lang="pl-PL" sz="2800" dirty="0" smtClean="0">
                <a:solidFill>
                  <a:srgbClr val="0070C0"/>
                </a:solidFill>
                <a:latin typeface="Calibri" panose="020F0502020204030204" pitchFamily="34" charset="0"/>
              </a:rPr>
              <a:t>Ojcostwo – Macierzyństwo.</a:t>
            </a:r>
            <a:endParaRPr lang="en-US" sz="2800" dirty="0" smtClean="0">
              <a:solidFill>
                <a:srgbClr val="0070C0"/>
              </a:solidFill>
              <a:latin typeface="Calibri" panose="020F0502020204030204" pitchFamily="34" charset="0"/>
            </a:endParaRPr>
          </a:p>
        </p:txBody>
      </p:sp>
      <p:sp>
        <p:nvSpPr>
          <p:cNvPr id="2051" name="Text Placeholder 4"/>
          <p:cNvSpPr>
            <a:spLocks noGrp="1"/>
          </p:cNvSpPr>
          <p:nvPr>
            <p:ph type="body" idx="1"/>
          </p:nvPr>
        </p:nvSpPr>
        <p:spPr bwMode="auto">
          <a:xfrm>
            <a:off x="468313" y="5516563"/>
            <a:ext cx="3240087" cy="792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pl-PL" sz="1400" dirty="0" smtClean="0"/>
              <a:t>Maria i Waldemar Tlaga</a:t>
            </a:r>
          </a:p>
          <a:p>
            <a:r>
              <a:rPr lang="pl-PL" sz="1400" dirty="0" smtClean="0">
                <a:hlinkClick r:id="rId2"/>
              </a:rPr>
              <a:t>maria.tlaga@outlook.com</a:t>
            </a:r>
            <a:endParaRPr lang="pl-PL" sz="1400" dirty="0" smtClean="0"/>
          </a:p>
          <a:p>
            <a:r>
              <a:rPr lang="pl-PL" sz="1400" dirty="0" smtClean="0">
                <a:hlinkClick r:id="rId3"/>
              </a:rPr>
              <a:t>waldemar.tlaga@outlook.com</a:t>
            </a:r>
            <a:endParaRPr lang="pl-PL" sz="1400" dirty="0" smtClean="0"/>
          </a:p>
          <a:p>
            <a:endParaRPr lang="pl-PL" sz="1400" dirty="0" smtClean="0"/>
          </a:p>
          <a:p>
            <a:endParaRPr lang="en-US" sz="1400" dirty="0" smtClean="0"/>
          </a:p>
        </p:txBody>
      </p:sp>
      <p:sp>
        <p:nvSpPr>
          <p:cNvPr id="4" name="Title 3"/>
          <p:cNvSpPr txBox="1">
            <a:spLocks/>
          </p:cNvSpPr>
          <p:nvPr/>
        </p:nvSpPr>
        <p:spPr bwMode="auto">
          <a:xfrm>
            <a:off x="314535" y="1601958"/>
            <a:ext cx="3671639" cy="115212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fontAlgn="base">
              <a:spcBef>
                <a:spcPct val="0"/>
              </a:spcBef>
              <a:spcAft>
                <a:spcPct val="0"/>
              </a:spcAft>
              <a:defRPr sz="4000" b="1" cap="none" baseline="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a:lstStyle>
          <a:p>
            <a:pPr eaLnBrk="1" hangingPunct="1"/>
            <a:r>
              <a:rPr lang="pl-PL" sz="2800" b="0" kern="0" dirty="0" smtClean="0">
                <a:solidFill>
                  <a:srgbClr val="0070C0"/>
                </a:solidFill>
                <a:latin typeface="Calibri" panose="020F0502020204030204" pitchFamily="34" charset="0"/>
              </a:rPr>
              <a:t>Nauka Kościoła </a:t>
            </a:r>
          </a:p>
          <a:p>
            <a:pPr eaLnBrk="1" hangingPunct="1"/>
            <a:r>
              <a:rPr lang="pl-PL" sz="2800" b="0" kern="0" dirty="0" smtClean="0">
                <a:solidFill>
                  <a:srgbClr val="0070C0"/>
                </a:solidFill>
                <a:latin typeface="Calibri" panose="020F0502020204030204" pitchFamily="34" charset="0"/>
              </a:rPr>
              <a:t>a świat współczesny</a:t>
            </a:r>
            <a:endParaRPr lang="en-US" sz="2800" b="0" kern="0" dirty="0" smtClean="0">
              <a:solidFill>
                <a:srgbClr val="0070C0"/>
              </a:solidFill>
              <a:latin typeface="Calibri" panose="020F0502020204030204" pitchFamily="34" charset="0"/>
            </a:endParaRPr>
          </a:p>
        </p:txBody>
      </p:sp>
    </p:spTree>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966788" y="332655"/>
            <a:ext cx="7926387" cy="4104457"/>
          </a:xfrm>
          <a:prstGeom prst="ellipse">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158" y="1542301"/>
            <a:ext cx="1574800" cy="18764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248" y="1492535"/>
            <a:ext cx="1841500" cy="1841500"/>
          </a:xfrm>
          <a:prstGeom prst="rect">
            <a:avLst/>
          </a:prstGeom>
        </p:spPr>
      </p:pic>
      <p:sp>
        <p:nvSpPr>
          <p:cNvPr id="12" name="TextBox 2"/>
          <p:cNvSpPr txBox="1">
            <a:spLocks noChangeArrowheads="1"/>
          </p:cNvSpPr>
          <p:nvPr/>
        </p:nvSpPr>
        <p:spPr bwMode="auto">
          <a:xfrm>
            <a:off x="966788" y="5124834"/>
            <a:ext cx="7926387" cy="135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lnSpc>
                <a:spcPct val="114000"/>
              </a:lnSpc>
            </a:pPr>
            <a:r>
              <a:rPr lang="pl-PL" sz="2400" b="1" dirty="0" smtClean="0">
                <a:latin typeface="Calibri" panose="020F0502020204030204" pitchFamily="34" charset="0"/>
              </a:rPr>
              <a:t>Warunek osiągnięcia komplementarności:</a:t>
            </a:r>
          </a:p>
          <a:p>
            <a:pPr marL="182563" indent="-182563" algn="ctr" eaLnBrk="1" hangingPunct="1">
              <a:lnSpc>
                <a:spcPct val="114000"/>
              </a:lnSpc>
              <a:buFont typeface="Arial" panose="020B0604020202020204" pitchFamily="34" charset="0"/>
              <a:buChar char="•"/>
            </a:pPr>
            <a:r>
              <a:rPr lang="pl-PL" sz="2400" b="1" dirty="0" smtClean="0">
                <a:latin typeface="Calibri" panose="020F0502020204030204" pitchFamily="34" charset="0"/>
              </a:rPr>
              <a:t>wzajemne oddanie</a:t>
            </a:r>
          </a:p>
          <a:p>
            <a:pPr marL="182563" indent="-182563" algn="ctr" eaLnBrk="1" hangingPunct="1">
              <a:lnSpc>
                <a:spcPct val="114000"/>
              </a:lnSpc>
              <a:buFont typeface="Arial" panose="020B0604020202020204" pitchFamily="34" charset="0"/>
              <a:buChar char="•"/>
            </a:pPr>
            <a:r>
              <a:rPr lang="pl-PL" sz="2400" b="1" dirty="0" smtClean="0">
                <a:latin typeface="Calibri" panose="020F0502020204030204" pitchFamily="34" charset="0"/>
              </a:rPr>
              <a:t>szacunek</a:t>
            </a:r>
          </a:p>
        </p:txBody>
      </p:sp>
      <p:sp>
        <p:nvSpPr>
          <p:cNvPr id="8" name="Title 7"/>
          <p:cNvSpPr>
            <a:spLocks noGrp="1"/>
          </p:cNvSpPr>
          <p:nvPr>
            <p:ph type="title"/>
          </p:nvPr>
        </p:nvSpPr>
        <p:spPr>
          <a:xfrm>
            <a:off x="1043608" y="365125"/>
            <a:ext cx="7849566" cy="3639940"/>
          </a:xfrm>
        </p:spPr>
        <p:txBody>
          <a:bodyPr anchor="ctr" anchorCtr="0"/>
          <a:lstStyle/>
          <a:p>
            <a:pPr>
              <a:lnSpc>
                <a:spcPct val="114000"/>
              </a:lnSpc>
              <a:spcAft>
                <a:spcPts val="1200"/>
              </a:spcAft>
            </a:pPr>
            <a:r>
              <a:rPr lang="pl-PL" sz="4000" b="1" dirty="0">
                <a:latin typeface="Calibri" panose="020F0502020204030204" pitchFamily="34" charset="0"/>
              </a:rPr>
              <a:t>Mężczyzna i Kobieta</a:t>
            </a:r>
            <a:br>
              <a:rPr lang="pl-PL" sz="4000" b="1" dirty="0">
                <a:latin typeface="Calibri" panose="020F0502020204030204" pitchFamily="34" charset="0"/>
              </a:rPr>
            </a:br>
            <a:r>
              <a:rPr lang="pl-PL" sz="4000" b="1" dirty="0">
                <a:solidFill>
                  <a:srgbClr val="0070C0"/>
                </a:solidFill>
                <a:latin typeface="Calibri" panose="020F0502020204030204" pitchFamily="34" charset="0"/>
              </a:rPr>
              <a:t>Siła i Wrażliwość </a:t>
            </a:r>
            <a:br>
              <a:rPr lang="pl-PL" sz="4000" b="1" dirty="0">
                <a:solidFill>
                  <a:srgbClr val="0070C0"/>
                </a:solidFill>
                <a:latin typeface="Calibri" panose="020F0502020204030204" pitchFamily="34" charset="0"/>
              </a:rPr>
            </a:br>
            <a:r>
              <a:rPr lang="pl-PL" sz="4000" b="1" dirty="0">
                <a:solidFill>
                  <a:srgbClr val="0070C0"/>
                </a:solidFill>
                <a:latin typeface="Calibri" panose="020F0502020204030204" pitchFamily="34" charset="0"/>
              </a:rPr>
              <a:t>Rozum i Serce </a:t>
            </a:r>
            <a:br>
              <a:rPr lang="pl-PL" sz="4000" b="1" dirty="0">
                <a:solidFill>
                  <a:srgbClr val="0070C0"/>
                </a:solidFill>
                <a:latin typeface="Calibri" panose="020F0502020204030204" pitchFamily="34" charset="0"/>
              </a:rPr>
            </a:br>
            <a:r>
              <a:rPr lang="pl-PL" sz="4000" b="1" dirty="0">
                <a:solidFill>
                  <a:srgbClr val="0070C0"/>
                </a:solidFill>
                <a:latin typeface="Calibri" panose="020F0502020204030204" pitchFamily="34" charset="0"/>
              </a:rPr>
              <a:t>Władza i Miłość</a:t>
            </a:r>
          </a:p>
        </p:txBody>
      </p:sp>
    </p:spTree>
    <p:extLst>
      <p:ext uri="{BB962C8B-B14F-4D97-AF65-F5344CB8AC3E}">
        <p14:creationId xmlns:p14="http://schemas.microsoft.com/office/powerpoint/2010/main" val="153950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1138131" y="2492896"/>
            <a:ext cx="7737447" cy="2975822"/>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defRPr/>
            </a:pPr>
            <a:r>
              <a:rPr lang="pl-PL" sz="2400" dirty="0" smtClean="0">
                <a:solidFill>
                  <a:srgbClr val="0070C0"/>
                </a:solidFill>
                <a:latin typeface="Calibri" panose="020F0502020204030204" pitchFamily="34" charset="0"/>
              </a:rPr>
              <a:t>Ta </a:t>
            </a:r>
            <a:r>
              <a:rPr lang="pl-PL" sz="2400" dirty="0">
                <a:solidFill>
                  <a:srgbClr val="0070C0"/>
                </a:solidFill>
                <a:latin typeface="Calibri" panose="020F0502020204030204" pitchFamily="34" charset="0"/>
              </a:rPr>
              <a:t>dopiero jest kością z moich kości i ciałem z mego ciała! </a:t>
            </a:r>
            <a:endParaRPr lang="pl-PL" sz="2400" dirty="0" smtClean="0">
              <a:solidFill>
                <a:srgbClr val="0070C0"/>
              </a:solidFill>
              <a:latin typeface="Calibri" panose="020F0502020204030204" pitchFamily="34" charset="0"/>
            </a:endParaRPr>
          </a:p>
          <a:p>
            <a:pPr>
              <a:spcBef>
                <a:spcPts val="0"/>
              </a:spcBef>
              <a:defRPr/>
            </a:pPr>
            <a:r>
              <a:rPr lang="pl-PL" sz="2400" kern="0" dirty="0" smtClean="0">
                <a:latin typeface="Calibri" panose="020F0502020204030204" pitchFamily="34" charset="0"/>
              </a:rPr>
              <a:t>Rdz 2, 23</a:t>
            </a:r>
            <a:endParaRPr lang="pl-PL" sz="2400" kern="0" dirty="0">
              <a:latin typeface="Calibri" panose="020F0502020204030204" pitchFamily="34" charset="0"/>
            </a:endParaRPr>
          </a:p>
          <a:p>
            <a:pPr>
              <a:defRPr/>
            </a:pPr>
            <a:endParaRPr lang="pl-PL" sz="2400" kern="0" dirty="0" smtClean="0">
              <a:solidFill>
                <a:srgbClr val="0070C0"/>
              </a:solidFill>
              <a:latin typeface="Calibri" panose="020F0502020204030204" pitchFamily="34" charset="0"/>
            </a:endParaRPr>
          </a:p>
          <a:p>
            <a:pPr>
              <a:defRPr/>
            </a:pPr>
            <a:endParaRPr lang="pl-PL" sz="2400" kern="0" dirty="0" smtClean="0">
              <a:solidFill>
                <a:srgbClr val="0070C0"/>
              </a:solidFill>
              <a:latin typeface="Calibri" panose="020F0502020204030204" pitchFamily="34" charset="0"/>
            </a:endParaRPr>
          </a:p>
          <a:p>
            <a:pPr>
              <a:defRPr/>
            </a:pPr>
            <a:r>
              <a:rPr lang="pl-PL" sz="2400" kern="0" dirty="0" smtClean="0">
                <a:solidFill>
                  <a:srgbClr val="0070C0"/>
                </a:solidFill>
                <a:latin typeface="Calibri" panose="020F0502020204030204" pitchFamily="34" charset="0"/>
              </a:rPr>
              <a:t>Dlatego mężczyzna opuszcza ojca swego i matkę swoją i łączy się ze swą żona tak ściśle, że stają się jednym ciałem.</a:t>
            </a:r>
          </a:p>
          <a:p>
            <a:pPr>
              <a:defRPr/>
            </a:pPr>
            <a:r>
              <a:rPr lang="pl-PL" sz="2400" kern="0" dirty="0" smtClean="0">
                <a:latin typeface="Calibri" panose="020F0502020204030204" pitchFamily="34" charset="0"/>
              </a:rPr>
              <a:t>Rdz 2, 24</a:t>
            </a:r>
          </a:p>
        </p:txBody>
      </p:sp>
      <p:sp>
        <p:nvSpPr>
          <p:cNvPr id="6" name="Content Placeholder 2"/>
          <p:cNvSpPr txBox="1">
            <a:spLocks/>
          </p:cNvSpPr>
          <p:nvPr/>
        </p:nvSpPr>
        <p:spPr>
          <a:xfrm>
            <a:off x="1138131" y="1204727"/>
            <a:ext cx="7737447" cy="50405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3200" u="sng" kern="0" dirty="0" smtClean="0">
                <a:solidFill>
                  <a:srgbClr val="0070C0"/>
                </a:solidFill>
                <a:latin typeface="Calibri" panose="020F0502020204030204" pitchFamily="34" charset="0"/>
              </a:rPr>
              <a:t>Księga Rodzaju</a:t>
            </a:r>
            <a:endParaRPr lang="pl-PL" sz="3200" u="sng" kern="0" dirty="0" smtClean="0">
              <a:latin typeface="Calibri" panose="020F0502020204030204" pitchFamily="34" charset="0"/>
            </a:endParaRPr>
          </a:p>
        </p:txBody>
      </p:sp>
      <p:sp>
        <p:nvSpPr>
          <p:cNvPr id="2" name="Freeform 1"/>
          <p:cNvSpPr/>
          <p:nvPr/>
        </p:nvSpPr>
        <p:spPr>
          <a:xfrm>
            <a:off x="3586775" y="4581128"/>
            <a:ext cx="1368152" cy="45719"/>
          </a:xfrm>
          <a:custGeom>
            <a:avLst/>
            <a:gdLst>
              <a:gd name="connsiteX0" fmla="*/ 0 w 1719942"/>
              <a:gd name="connsiteY0" fmla="*/ 32657 h 43602"/>
              <a:gd name="connsiteX1" fmla="*/ 446314 w 1719942"/>
              <a:gd name="connsiteY1" fmla="*/ 0 h 43602"/>
              <a:gd name="connsiteX2" fmla="*/ 1578428 w 1719942"/>
              <a:gd name="connsiteY2" fmla="*/ 21771 h 43602"/>
              <a:gd name="connsiteX3" fmla="*/ 1611085 w 1719942"/>
              <a:gd name="connsiteY3" fmla="*/ 32657 h 43602"/>
              <a:gd name="connsiteX4" fmla="*/ 1719942 w 1719942"/>
              <a:gd name="connsiteY4" fmla="*/ 43542 h 43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43602">
                <a:moveTo>
                  <a:pt x="0" y="32657"/>
                </a:moveTo>
                <a:cubicBezTo>
                  <a:pt x="381136" y="8835"/>
                  <a:pt x="232713" y="23732"/>
                  <a:pt x="446314" y="0"/>
                </a:cubicBezTo>
                <a:cubicBezTo>
                  <a:pt x="1022679" y="32018"/>
                  <a:pt x="248501" y="-8116"/>
                  <a:pt x="1578428" y="21771"/>
                </a:cubicBezTo>
                <a:cubicBezTo>
                  <a:pt x="1589900" y="22029"/>
                  <a:pt x="1599833" y="30407"/>
                  <a:pt x="1611085" y="32657"/>
                </a:cubicBezTo>
                <a:cubicBezTo>
                  <a:pt x="1673208" y="45081"/>
                  <a:pt x="1672171" y="43542"/>
                  <a:pt x="1719942" y="4354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Freeform 2"/>
          <p:cNvSpPr/>
          <p:nvPr/>
        </p:nvSpPr>
        <p:spPr>
          <a:xfrm>
            <a:off x="1259632" y="4972912"/>
            <a:ext cx="864096" cy="45719"/>
          </a:xfrm>
          <a:custGeom>
            <a:avLst/>
            <a:gdLst>
              <a:gd name="connsiteX0" fmla="*/ 0 w 1621972"/>
              <a:gd name="connsiteY0" fmla="*/ 20959 h 20959"/>
              <a:gd name="connsiteX1" fmla="*/ 936172 w 1621972"/>
              <a:gd name="connsiteY1" fmla="*/ 20959 h 20959"/>
              <a:gd name="connsiteX2" fmla="*/ 1621972 w 1621972"/>
              <a:gd name="connsiteY2" fmla="*/ 10073 h 20959"/>
            </a:gdLst>
            <a:ahLst/>
            <a:cxnLst>
              <a:cxn ang="0">
                <a:pos x="connsiteX0" y="connsiteY0"/>
              </a:cxn>
              <a:cxn ang="0">
                <a:pos x="connsiteX1" y="connsiteY1"/>
              </a:cxn>
              <a:cxn ang="0">
                <a:pos x="connsiteX2" y="connsiteY2"/>
              </a:cxn>
            </a:cxnLst>
            <a:rect l="l" t="t" r="r" b="b"/>
            <a:pathLst>
              <a:path w="1621972" h="20959">
                <a:moveTo>
                  <a:pt x="0" y="20959"/>
                </a:moveTo>
                <a:cubicBezTo>
                  <a:pt x="377263" y="-26200"/>
                  <a:pt x="-32252" y="20959"/>
                  <a:pt x="936172" y="20959"/>
                </a:cubicBezTo>
                <a:cubicBezTo>
                  <a:pt x="1164801" y="20959"/>
                  <a:pt x="1393343" y="10073"/>
                  <a:pt x="1621972" y="10073"/>
                </a:cubicBez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Freeform 3"/>
          <p:cNvSpPr/>
          <p:nvPr/>
        </p:nvSpPr>
        <p:spPr>
          <a:xfrm>
            <a:off x="5508104" y="4982699"/>
            <a:ext cx="2783837" cy="45719"/>
          </a:xfrm>
          <a:custGeom>
            <a:avLst/>
            <a:gdLst>
              <a:gd name="connsiteX0" fmla="*/ 0 w 1611086"/>
              <a:gd name="connsiteY0" fmla="*/ 0 h 21444"/>
              <a:gd name="connsiteX1" fmla="*/ 1611086 w 1611086"/>
              <a:gd name="connsiteY1" fmla="*/ 10886 h 21444"/>
            </a:gdLst>
            <a:ahLst/>
            <a:cxnLst>
              <a:cxn ang="0">
                <a:pos x="connsiteX0" y="connsiteY0"/>
              </a:cxn>
              <a:cxn ang="0">
                <a:pos x="connsiteX1" y="connsiteY1"/>
              </a:cxn>
            </a:cxnLst>
            <a:rect l="l" t="t" r="r" b="b"/>
            <a:pathLst>
              <a:path w="1611086" h="21444">
                <a:moveTo>
                  <a:pt x="0" y="0"/>
                </a:moveTo>
                <a:cubicBezTo>
                  <a:pt x="652211" y="40764"/>
                  <a:pt x="116001" y="10886"/>
                  <a:pt x="1611086" y="1088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(Rdz)</a:t>
            </a:r>
          </a:p>
        </p:txBody>
      </p:sp>
    </p:spTree>
    <p:extLst>
      <p:ext uri="{BB962C8B-B14F-4D97-AF65-F5344CB8AC3E}">
        <p14:creationId xmlns:p14="http://schemas.microsoft.com/office/powerpoint/2010/main" val="29249399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500"/>
                                        <p:tgtEl>
                                          <p:spTgt spid="15">
                                            <p:txEl>
                                              <p:pRg st="5" end="5"/>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Effect transition="in" filter="fade">
                                      <p:cBhvr>
                                        <p:cTn id="23" dur="500"/>
                                        <p:tgtEl>
                                          <p:spTgt spid="6">
                                            <p:txEl>
                                              <p:pRg st="0" end="0"/>
                                            </p:txEl>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wipe(left)">
                                      <p:cBhvr>
                                        <p:cTn id="27" dur="500"/>
                                        <p:tgtEl>
                                          <p:spTgt spid="2"/>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wipe(left)">
                                      <p:cBhvr>
                                        <p:cTn id="31" dur="500"/>
                                        <p:tgtEl>
                                          <p:spTgt spid="3"/>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P spid="6" grpId="0" build="p" advAuto="0"/>
      <p:bldP spid="2" grpId="0" animBg="1"/>
      <p:bldP spid="3"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(Mt, </a:t>
            </a:r>
            <a:r>
              <a:rPr lang="pl-PL" sz="3600" b="1" cap="none" dirty="0" err="1" smtClean="0">
                <a:latin typeface="Calibri" panose="020F0502020204030204" pitchFamily="34" charset="0"/>
              </a:rPr>
              <a:t>Mk</a:t>
            </a:r>
            <a:r>
              <a:rPr lang="pl-PL" sz="3600" b="1" cap="none" dirty="0" smtClean="0">
                <a:latin typeface="Calibri" panose="020F0502020204030204" pitchFamily="34" charset="0"/>
              </a:rPr>
              <a:t>)</a:t>
            </a:r>
          </a:p>
        </p:txBody>
      </p:sp>
      <p:sp>
        <p:nvSpPr>
          <p:cNvPr id="15" name="Content Placeholder 2"/>
          <p:cNvSpPr txBox="1">
            <a:spLocks/>
          </p:cNvSpPr>
          <p:nvPr/>
        </p:nvSpPr>
        <p:spPr>
          <a:xfrm>
            <a:off x="1115616" y="1484784"/>
            <a:ext cx="7737447" cy="4404253"/>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u="sng" kern="0" dirty="0" smtClean="0">
                <a:solidFill>
                  <a:srgbClr val="0070C0"/>
                </a:solidFill>
                <a:latin typeface="Calibri" panose="020F0502020204030204" pitchFamily="34" charset="0"/>
              </a:rPr>
              <a:t>Ewangelia </a:t>
            </a:r>
            <a:r>
              <a:rPr lang="pl-PL" u="sng" kern="0" dirty="0">
                <a:solidFill>
                  <a:srgbClr val="0070C0"/>
                </a:solidFill>
                <a:latin typeface="Calibri" panose="020F0502020204030204" pitchFamily="34" charset="0"/>
              </a:rPr>
              <a:t>wg św. Mateusza</a:t>
            </a:r>
            <a:endParaRPr lang="pl-PL" u="sng" kern="0" dirty="0">
              <a:latin typeface="Calibri" panose="020F0502020204030204" pitchFamily="34" charset="0"/>
            </a:endParaRPr>
          </a:p>
          <a:p>
            <a:pPr>
              <a:defRPr/>
            </a:pPr>
            <a:r>
              <a:rPr lang="pl-PL" dirty="0" smtClean="0">
                <a:solidFill>
                  <a:srgbClr val="0070C0"/>
                </a:solidFill>
                <a:latin typeface="Calibri" panose="020F0502020204030204" pitchFamily="34" charset="0"/>
              </a:rPr>
              <a:t>On odpowiedział: «Czy nie czytaliście, że Stwórca od początku stworzył ich jako mężczyznę i kobietę? I rzekł: Dlatego opuści człowiek ojca i matkę i złączy się ze swoją żoną, i będą oboje jednym ciałem. A tak już nie są dwoje, lecz jedno ciało. Co więc Bóg złączył, niech człowiek nie rozdziela»</a:t>
            </a:r>
          </a:p>
          <a:p>
            <a:pPr>
              <a:defRPr/>
            </a:pPr>
            <a:r>
              <a:rPr lang="pl-PL" kern="0" dirty="0" smtClean="0">
                <a:latin typeface="Calibri" panose="020F0502020204030204" pitchFamily="34" charset="0"/>
              </a:rPr>
              <a:t>Mt 19, 4-6</a:t>
            </a:r>
          </a:p>
          <a:p>
            <a:pPr>
              <a:defRPr/>
            </a:pPr>
            <a:endParaRPr lang="pl-PL" kern="0" dirty="0" smtClean="0">
              <a:latin typeface="Calibri" panose="020F0502020204030204" pitchFamily="34" charset="0"/>
            </a:endParaRPr>
          </a:p>
          <a:p>
            <a:pPr>
              <a:defRPr/>
            </a:pPr>
            <a:r>
              <a:rPr lang="pl-PL" u="sng" kern="0" dirty="0">
                <a:solidFill>
                  <a:srgbClr val="0070C0"/>
                </a:solidFill>
                <a:latin typeface="Calibri" panose="020F0502020204030204" pitchFamily="34" charset="0"/>
              </a:rPr>
              <a:t>Ewangelia wg św. </a:t>
            </a:r>
            <a:r>
              <a:rPr lang="pl-PL" u="sng" kern="0" dirty="0" smtClean="0">
                <a:solidFill>
                  <a:srgbClr val="0070C0"/>
                </a:solidFill>
                <a:latin typeface="Calibri" panose="020F0502020204030204" pitchFamily="34" charset="0"/>
              </a:rPr>
              <a:t>Marka</a:t>
            </a:r>
            <a:endParaRPr lang="pl-PL" u="sng" kern="0" dirty="0">
              <a:latin typeface="Calibri" panose="020F0502020204030204" pitchFamily="34" charset="0"/>
            </a:endParaRPr>
          </a:p>
          <a:p>
            <a:pPr>
              <a:defRPr/>
            </a:pPr>
            <a:r>
              <a:rPr lang="pl-PL" dirty="0" smtClean="0">
                <a:solidFill>
                  <a:srgbClr val="0070C0"/>
                </a:solidFill>
                <a:latin typeface="Calibri" panose="020F0502020204030204" pitchFamily="34" charset="0"/>
              </a:rPr>
              <a:t>Lecz na początku stworzenia Bóg stworzył ich jako mężczyznę i kobietę: dlatego opuści człowiek ojca swego i matkę i złączy się ze swoją żoną, i będą oboje jednym ciałem. A tak już nie są dwoje, lecz jedno ciało. Co więc Bóg złączył, tego człowiek niech nie rozdziela!» </a:t>
            </a:r>
          </a:p>
          <a:p>
            <a:pPr>
              <a:defRPr/>
            </a:pPr>
            <a:r>
              <a:rPr lang="pl-PL" kern="0" dirty="0" err="1" smtClean="0">
                <a:latin typeface="Calibri" panose="020F0502020204030204" pitchFamily="34" charset="0"/>
              </a:rPr>
              <a:t>Mk</a:t>
            </a:r>
            <a:r>
              <a:rPr lang="pl-PL" kern="0" dirty="0" smtClean="0">
                <a:latin typeface="Calibri" panose="020F0502020204030204" pitchFamily="34" charset="0"/>
              </a:rPr>
              <a:t> 10, 6-9</a:t>
            </a:r>
          </a:p>
        </p:txBody>
      </p:sp>
    </p:spTree>
    <p:extLst>
      <p:ext uri="{BB962C8B-B14F-4D97-AF65-F5344CB8AC3E}">
        <p14:creationId xmlns:p14="http://schemas.microsoft.com/office/powerpoint/2010/main" val="15564456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5" end="5"/>
                                            </p:txEl>
                                          </p:spTgt>
                                        </p:tgtEl>
                                        <p:attrNameLst>
                                          <p:attrName>style.visibility</p:attrName>
                                        </p:attrNameLst>
                                      </p:cBhvr>
                                      <p:to>
                                        <p:strVal val="visible"/>
                                      </p:to>
                                    </p:set>
                                    <p:animEffect transition="in" filter="fade">
                                      <p:cBhvr>
                                        <p:cTn id="23" dur="500"/>
                                        <p:tgtEl>
                                          <p:spTgt spid="15">
                                            <p:txEl>
                                              <p:pRg st="5" end="5"/>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fade">
                                      <p:cBhvr>
                                        <p:cTn id="27"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(Ef)</a:t>
            </a:r>
          </a:p>
        </p:txBody>
      </p:sp>
      <p:sp>
        <p:nvSpPr>
          <p:cNvPr id="15" name="Content Placeholder 2"/>
          <p:cNvSpPr txBox="1">
            <a:spLocks/>
          </p:cNvSpPr>
          <p:nvPr/>
        </p:nvSpPr>
        <p:spPr>
          <a:xfrm>
            <a:off x="1115616" y="1412776"/>
            <a:ext cx="7737447" cy="3672408"/>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u="sng" dirty="0" smtClean="0">
                <a:solidFill>
                  <a:srgbClr val="0070C0"/>
                </a:solidFill>
                <a:latin typeface="Calibri" panose="020F0502020204030204" pitchFamily="34" charset="0"/>
              </a:rPr>
              <a:t>Św. Paweł, List do Efezjan</a:t>
            </a:r>
          </a:p>
          <a:p>
            <a:pPr>
              <a:defRPr/>
            </a:pPr>
            <a:endParaRPr lang="pl-PL" u="sng" dirty="0" smtClean="0">
              <a:solidFill>
                <a:srgbClr val="0070C0"/>
              </a:solidFill>
              <a:latin typeface="Calibri" panose="020F0502020204030204" pitchFamily="34" charset="0"/>
            </a:endParaRPr>
          </a:p>
          <a:p>
            <a:pPr>
              <a:defRPr/>
            </a:pPr>
            <a:r>
              <a:rPr lang="pl-PL" dirty="0" smtClean="0">
                <a:solidFill>
                  <a:srgbClr val="0070C0"/>
                </a:solidFill>
                <a:latin typeface="Calibri" panose="020F0502020204030204" pitchFamily="34" charset="0"/>
              </a:rPr>
              <a:t>Dlatego </a:t>
            </a:r>
            <a:r>
              <a:rPr lang="pl-PL" dirty="0">
                <a:solidFill>
                  <a:srgbClr val="0070C0"/>
                </a:solidFill>
                <a:latin typeface="Calibri" panose="020F0502020204030204" pitchFamily="34" charset="0"/>
              </a:rPr>
              <a:t>opuści człowiek ojca i matkę, a połączy się z żoną swoją, i będą dwoje jednym </a:t>
            </a:r>
            <a:r>
              <a:rPr lang="pl-PL" dirty="0" smtClean="0">
                <a:solidFill>
                  <a:srgbClr val="0070C0"/>
                </a:solidFill>
                <a:latin typeface="Calibri" panose="020F0502020204030204" pitchFamily="34" charset="0"/>
              </a:rPr>
              <a:t>ciałem. </a:t>
            </a:r>
          </a:p>
          <a:p>
            <a:pPr>
              <a:defRPr/>
            </a:pPr>
            <a:r>
              <a:rPr lang="pl-PL" dirty="0" smtClean="0">
                <a:solidFill>
                  <a:srgbClr val="0070C0"/>
                </a:solidFill>
                <a:latin typeface="Calibri" panose="020F0502020204030204" pitchFamily="34" charset="0"/>
              </a:rPr>
              <a:t>Tajemnica </a:t>
            </a:r>
            <a:r>
              <a:rPr lang="pl-PL" dirty="0">
                <a:solidFill>
                  <a:srgbClr val="0070C0"/>
                </a:solidFill>
                <a:latin typeface="Calibri" panose="020F0502020204030204" pitchFamily="34" charset="0"/>
              </a:rPr>
              <a:t>to wielka, a ja mówię: w odniesieniu do Chrystusa i do </a:t>
            </a:r>
            <a:r>
              <a:rPr lang="pl-PL" dirty="0" smtClean="0">
                <a:solidFill>
                  <a:srgbClr val="0070C0"/>
                </a:solidFill>
                <a:latin typeface="Calibri" panose="020F0502020204030204" pitchFamily="34" charset="0"/>
              </a:rPr>
              <a:t>Kościoła. </a:t>
            </a:r>
          </a:p>
          <a:p>
            <a:pPr>
              <a:defRPr/>
            </a:pPr>
            <a:r>
              <a:rPr lang="pl-PL" dirty="0" smtClean="0">
                <a:solidFill>
                  <a:srgbClr val="0070C0"/>
                </a:solidFill>
                <a:latin typeface="Calibri" panose="020F0502020204030204" pitchFamily="34" charset="0"/>
              </a:rPr>
              <a:t>W </a:t>
            </a:r>
            <a:r>
              <a:rPr lang="pl-PL" dirty="0">
                <a:solidFill>
                  <a:srgbClr val="0070C0"/>
                </a:solidFill>
                <a:latin typeface="Calibri" panose="020F0502020204030204" pitchFamily="34" charset="0"/>
              </a:rPr>
              <a:t>końcu więc niechaj także każdy z was tak miłuje swą żonę jak siebie samego! A żona niechaj się odnosi ze czcią do swojego męża! </a:t>
            </a:r>
            <a:endParaRPr lang="pl-PL" dirty="0" smtClean="0">
              <a:solidFill>
                <a:srgbClr val="0070C0"/>
              </a:solidFill>
              <a:latin typeface="Calibri" panose="020F0502020204030204" pitchFamily="34" charset="0"/>
            </a:endParaRPr>
          </a:p>
          <a:p>
            <a:pPr>
              <a:defRPr/>
            </a:pPr>
            <a:endParaRPr lang="pl-PL" dirty="0" smtClean="0">
              <a:solidFill>
                <a:srgbClr val="0070C0"/>
              </a:solidFill>
              <a:latin typeface="Calibri" panose="020F0502020204030204" pitchFamily="34" charset="0"/>
            </a:endParaRPr>
          </a:p>
          <a:p>
            <a:pPr>
              <a:defRPr/>
            </a:pPr>
            <a:r>
              <a:rPr lang="pl-PL" kern="0" dirty="0" smtClean="0">
                <a:latin typeface="Calibri" panose="020F0502020204030204" pitchFamily="34" charset="0"/>
              </a:rPr>
              <a:t>Ef 5, 31-32</a:t>
            </a:r>
          </a:p>
        </p:txBody>
      </p:sp>
    </p:spTree>
    <p:extLst>
      <p:ext uri="{BB962C8B-B14F-4D97-AF65-F5344CB8AC3E}">
        <p14:creationId xmlns:p14="http://schemas.microsoft.com/office/powerpoint/2010/main" val="230197388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Effect transition="in" filter="fade">
                                      <p:cBhvr>
                                        <p:cTn id="11" dur="500"/>
                                        <p:tgtEl>
                                          <p:spTgt spid="1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Effect transition="in" filter="fade">
                                      <p:cBhvr>
                                        <p:cTn id="15" dur="500"/>
                                        <p:tgtEl>
                                          <p:spTgt spid="15">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Effect transition="in" filter="fade">
                                      <p:cBhvr>
                                        <p:cTn id="23"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(Kor)</a:t>
            </a:r>
          </a:p>
        </p:txBody>
      </p:sp>
      <p:sp>
        <p:nvSpPr>
          <p:cNvPr id="15" name="Content Placeholder 2"/>
          <p:cNvSpPr txBox="1">
            <a:spLocks/>
          </p:cNvSpPr>
          <p:nvPr/>
        </p:nvSpPr>
        <p:spPr>
          <a:xfrm>
            <a:off x="1115616" y="1412776"/>
            <a:ext cx="7737447" cy="4680520"/>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spcAft>
                <a:spcPts val="0"/>
              </a:spcAft>
              <a:defRPr/>
            </a:pPr>
            <a:r>
              <a:rPr lang="pl-PL" u="sng" dirty="0" smtClean="0">
                <a:solidFill>
                  <a:srgbClr val="0070C0"/>
                </a:solidFill>
                <a:latin typeface="Calibri" panose="020F0502020204030204" pitchFamily="34" charset="0"/>
              </a:rPr>
              <a:t>Św. Paweł, List do Koryntian</a:t>
            </a:r>
          </a:p>
          <a:p>
            <a:pPr>
              <a:spcBef>
                <a:spcPts val="0"/>
              </a:spcBef>
              <a:spcAft>
                <a:spcPts val="0"/>
              </a:spcAft>
              <a:defRPr/>
            </a:pPr>
            <a:endParaRPr lang="pl-PL" dirty="0" smtClean="0">
              <a:solidFill>
                <a:srgbClr val="0070C0"/>
              </a:solidFill>
              <a:latin typeface="Calibri" panose="020F0502020204030204" pitchFamily="34" charset="0"/>
            </a:endParaRPr>
          </a:p>
          <a:p>
            <a:pPr>
              <a:spcBef>
                <a:spcPts val="0"/>
              </a:spcBef>
              <a:spcAft>
                <a:spcPts val="0"/>
              </a:spcAft>
              <a:defRPr/>
            </a:pPr>
            <a:r>
              <a:rPr lang="pl-PL" b="1" dirty="0" smtClean="0">
                <a:solidFill>
                  <a:srgbClr val="0070C0"/>
                </a:solidFill>
                <a:latin typeface="Calibri" panose="020F0502020204030204" pitchFamily="34" charset="0"/>
              </a:rPr>
              <a:t>Miłość </a:t>
            </a:r>
            <a:r>
              <a:rPr lang="pl-PL" b="1" dirty="0">
                <a:solidFill>
                  <a:srgbClr val="0070C0"/>
                </a:solidFill>
                <a:latin typeface="Calibri" panose="020F0502020204030204" pitchFamily="34" charset="0"/>
              </a:rPr>
              <a:t>cierpliwa jest</a:t>
            </a:r>
            <a:r>
              <a:rPr lang="pl-PL" dirty="0">
                <a:solidFill>
                  <a:srgbClr val="0070C0"/>
                </a:solidFill>
                <a:latin typeface="Calibri" panose="020F0502020204030204" pitchFamily="34" charset="0"/>
              </a:rPr>
              <a:t>, </a:t>
            </a:r>
            <a:r>
              <a:rPr lang="pl-PL" dirty="0" smtClean="0">
                <a:solidFill>
                  <a:srgbClr val="0070C0"/>
                </a:solidFill>
                <a:latin typeface="Calibri" panose="020F0502020204030204" pitchFamily="34" charset="0"/>
              </a:rPr>
              <a:t>łaskawa </a:t>
            </a:r>
            <a:r>
              <a:rPr lang="pl-PL" dirty="0">
                <a:solidFill>
                  <a:srgbClr val="0070C0"/>
                </a:solidFill>
                <a:latin typeface="Calibri" panose="020F0502020204030204" pitchFamily="34" charset="0"/>
              </a:rPr>
              <a:t>jest. </a:t>
            </a:r>
            <a:endParaRPr lang="pl-PL" dirty="0" smtClean="0">
              <a:solidFill>
                <a:srgbClr val="0070C0"/>
              </a:solidFill>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
            </a:r>
            <a:br>
              <a:rPr lang="pl-PL" dirty="0">
                <a:solidFill>
                  <a:srgbClr val="0070C0"/>
                </a:solidFill>
                <a:latin typeface="Calibri" panose="020F0502020204030204" pitchFamily="34" charset="0"/>
              </a:rPr>
            </a:br>
            <a:r>
              <a:rPr lang="pl-PL" dirty="0">
                <a:solidFill>
                  <a:srgbClr val="0070C0"/>
                </a:solidFill>
                <a:latin typeface="Calibri" panose="020F0502020204030204" pitchFamily="34" charset="0"/>
              </a:rPr>
              <a:t>Miłość nie zazdrości,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szuka poklasku,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unosi się pychą;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dopuszcza się bezwstydu,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szuka swego,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unosi się gniewem, </a:t>
            </a:r>
            <a:r>
              <a:rPr lang="pl-PL" dirty="0" smtClean="0">
                <a:solidFill>
                  <a:srgbClr val="0070C0"/>
                </a:solidFill>
                <a:latin typeface="Calibri" panose="020F0502020204030204" pitchFamily="34" charset="0"/>
              </a:rPr>
              <a:t>nie pamięta </a:t>
            </a:r>
            <a:r>
              <a:rPr lang="pl-PL" dirty="0">
                <a:solidFill>
                  <a:srgbClr val="0070C0"/>
                </a:solidFill>
                <a:latin typeface="Calibri" panose="020F0502020204030204" pitchFamily="34" charset="0"/>
              </a:rPr>
              <a:t>złego; </a:t>
            </a:r>
            <a:r>
              <a:rPr lang="pl-PL" dirty="0" smtClean="0">
                <a:solidFill>
                  <a:srgbClr val="0070C0"/>
                </a:solidFill>
                <a:latin typeface="Calibri" panose="020F0502020204030204" pitchFamily="34" charset="0"/>
              </a:rPr>
              <a:t>nie </a:t>
            </a:r>
            <a:r>
              <a:rPr lang="pl-PL" dirty="0">
                <a:solidFill>
                  <a:srgbClr val="0070C0"/>
                </a:solidFill>
                <a:latin typeface="Calibri" panose="020F0502020204030204" pitchFamily="34" charset="0"/>
              </a:rPr>
              <a:t>cieszy się z niesprawiedliwości, </a:t>
            </a:r>
            <a:r>
              <a:rPr lang="pl-PL" dirty="0" smtClean="0">
                <a:solidFill>
                  <a:srgbClr val="0070C0"/>
                </a:solidFill>
                <a:latin typeface="Calibri" panose="020F0502020204030204" pitchFamily="34" charset="0"/>
              </a:rPr>
              <a:t>lecz </a:t>
            </a:r>
            <a:r>
              <a:rPr lang="pl-PL" dirty="0" err="1">
                <a:solidFill>
                  <a:srgbClr val="0070C0"/>
                </a:solidFill>
                <a:latin typeface="Calibri" panose="020F0502020204030204" pitchFamily="34" charset="0"/>
              </a:rPr>
              <a:t>współweseli</a:t>
            </a:r>
            <a:r>
              <a:rPr lang="pl-PL" dirty="0">
                <a:solidFill>
                  <a:srgbClr val="0070C0"/>
                </a:solidFill>
                <a:latin typeface="Calibri" panose="020F0502020204030204" pitchFamily="34" charset="0"/>
              </a:rPr>
              <a:t> się z prawdą. </a:t>
            </a:r>
            <a:br>
              <a:rPr lang="pl-PL" dirty="0">
                <a:solidFill>
                  <a:srgbClr val="0070C0"/>
                </a:solidFill>
                <a:latin typeface="Calibri" panose="020F0502020204030204" pitchFamily="34" charset="0"/>
              </a:rPr>
            </a:br>
            <a:endParaRPr lang="pl-PL" dirty="0" smtClean="0">
              <a:solidFill>
                <a:srgbClr val="0070C0"/>
              </a:solidFill>
              <a:latin typeface="Calibri" panose="020F0502020204030204" pitchFamily="34" charset="0"/>
            </a:endParaRPr>
          </a:p>
          <a:p>
            <a:pPr>
              <a:spcBef>
                <a:spcPts val="0"/>
              </a:spcBef>
              <a:spcAft>
                <a:spcPts val="0"/>
              </a:spcAft>
              <a:defRPr/>
            </a:pPr>
            <a:r>
              <a:rPr lang="pl-PL" dirty="0" smtClean="0">
                <a:solidFill>
                  <a:srgbClr val="0070C0"/>
                </a:solidFill>
                <a:latin typeface="Calibri" panose="020F0502020204030204" pitchFamily="34" charset="0"/>
              </a:rPr>
              <a:t>Wszystko </a:t>
            </a:r>
            <a:r>
              <a:rPr lang="pl-PL" dirty="0">
                <a:solidFill>
                  <a:srgbClr val="0070C0"/>
                </a:solidFill>
                <a:latin typeface="Calibri" panose="020F0502020204030204" pitchFamily="34" charset="0"/>
              </a:rPr>
              <a:t>znosi, </a:t>
            </a:r>
            <a:r>
              <a:rPr lang="pl-PL" dirty="0" smtClean="0">
                <a:solidFill>
                  <a:srgbClr val="0070C0"/>
                </a:solidFill>
                <a:latin typeface="Calibri" panose="020F0502020204030204" pitchFamily="34" charset="0"/>
              </a:rPr>
              <a:t>wszystkiemu </a:t>
            </a:r>
            <a:r>
              <a:rPr lang="pl-PL" dirty="0">
                <a:solidFill>
                  <a:srgbClr val="0070C0"/>
                </a:solidFill>
                <a:latin typeface="Calibri" panose="020F0502020204030204" pitchFamily="34" charset="0"/>
              </a:rPr>
              <a:t>wierzy, </a:t>
            </a:r>
            <a:r>
              <a:rPr lang="pl-PL" dirty="0" smtClean="0">
                <a:solidFill>
                  <a:srgbClr val="0070C0"/>
                </a:solidFill>
                <a:latin typeface="Calibri" panose="020F0502020204030204" pitchFamily="34" charset="0"/>
              </a:rPr>
              <a:t>we </a:t>
            </a:r>
            <a:r>
              <a:rPr lang="pl-PL" dirty="0">
                <a:solidFill>
                  <a:srgbClr val="0070C0"/>
                </a:solidFill>
                <a:latin typeface="Calibri" panose="020F0502020204030204" pitchFamily="34" charset="0"/>
              </a:rPr>
              <a:t>wszystkim pokłada nadzieję, </a:t>
            </a:r>
            <a:br>
              <a:rPr lang="pl-PL" dirty="0">
                <a:solidFill>
                  <a:srgbClr val="0070C0"/>
                </a:solidFill>
                <a:latin typeface="Calibri" panose="020F0502020204030204" pitchFamily="34" charset="0"/>
              </a:rPr>
            </a:br>
            <a:r>
              <a:rPr lang="pl-PL" dirty="0">
                <a:solidFill>
                  <a:srgbClr val="0070C0"/>
                </a:solidFill>
                <a:latin typeface="Calibri" panose="020F0502020204030204" pitchFamily="34" charset="0"/>
              </a:rPr>
              <a:t>wszystko przetrzyma. </a:t>
            </a:r>
            <a:br>
              <a:rPr lang="pl-PL" dirty="0">
                <a:solidFill>
                  <a:srgbClr val="0070C0"/>
                </a:solidFill>
                <a:latin typeface="Calibri" panose="020F0502020204030204" pitchFamily="34" charset="0"/>
              </a:rPr>
            </a:br>
            <a:endParaRPr lang="pl-PL" dirty="0" smtClean="0">
              <a:solidFill>
                <a:srgbClr val="0070C0"/>
              </a:solidFill>
              <a:latin typeface="Calibri" panose="020F0502020204030204" pitchFamily="34" charset="0"/>
            </a:endParaRPr>
          </a:p>
          <a:p>
            <a:pPr>
              <a:spcBef>
                <a:spcPts val="0"/>
              </a:spcBef>
              <a:spcAft>
                <a:spcPts val="0"/>
              </a:spcAft>
              <a:defRPr/>
            </a:pPr>
            <a:r>
              <a:rPr lang="pl-PL" b="1" dirty="0" smtClean="0">
                <a:solidFill>
                  <a:srgbClr val="0070C0"/>
                </a:solidFill>
                <a:latin typeface="Calibri" panose="020F0502020204030204" pitchFamily="34" charset="0"/>
              </a:rPr>
              <a:t>Miłość </a:t>
            </a:r>
            <a:r>
              <a:rPr lang="pl-PL" b="1" dirty="0">
                <a:solidFill>
                  <a:srgbClr val="0070C0"/>
                </a:solidFill>
                <a:latin typeface="Calibri" panose="020F0502020204030204" pitchFamily="34" charset="0"/>
              </a:rPr>
              <a:t>nigdy nie ustaje</a:t>
            </a:r>
            <a:r>
              <a:rPr lang="pl-PL" dirty="0">
                <a:solidFill>
                  <a:srgbClr val="0070C0"/>
                </a:solidFill>
                <a:latin typeface="Calibri" panose="020F0502020204030204" pitchFamily="34" charset="0"/>
              </a:rPr>
              <a:t>, </a:t>
            </a:r>
            <a:r>
              <a:rPr lang="pl-PL" dirty="0" smtClean="0">
                <a:solidFill>
                  <a:srgbClr val="0070C0"/>
                </a:solidFill>
                <a:latin typeface="Calibri" panose="020F0502020204030204" pitchFamily="34" charset="0"/>
              </a:rPr>
              <a:t>…</a:t>
            </a:r>
          </a:p>
          <a:p>
            <a:pPr>
              <a:spcBef>
                <a:spcPts val="0"/>
              </a:spcBef>
              <a:spcAft>
                <a:spcPts val="0"/>
              </a:spcAft>
              <a:defRPr/>
            </a:pPr>
            <a:endParaRPr lang="pl-PL" dirty="0" smtClean="0">
              <a:solidFill>
                <a:srgbClr val="0070C0"/>
              </a:solidFill>
              <a:latin typeface="Calibri" panose="020F0502020204030204" pitchFamily="34" charset="0"/>
            </a:endParaRPr>
          </a:p>
          <a:p>
            <a:pPr>
              <a:spcBef>
                <a:spcPts val="0"/>
              </a:spcBef>
              <a:spcAft>
                <a:spcPts val="0"/>
              </a:spcAft>
              <a:defRPr/>
            </a:pPr>
            <a:r>
              <a:rPr lang="pl-PL" kern="0" dirty="0" smtClean="0">
                <a:latin typeface="Calibri" panose="020F0502020204030204" pitchFamily="34" charset="0"/>
              </a:rPr>
              <a:t>1 Kor 13, 4-8</a:t>
            </a:r>
          </a:p>
        </p:txBody>
      </p:sp>
    </p:spTree>
    <p:extLst>
      <p:ext uri="{BB962C8B-B14F-4D97-AF65-F5344CB8AC3E}">
        <p14:creationId xmlns:p14="http://schemas.microsoft.com/office/powerpoint/2010/main" val="387293819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7" end="7"/>
                                            </p:txEl>
                                          </p:spTgt>
                                        </p:tgtEl>
                                        <p:attrNameLst>
                                          <p:attrName>style.visibility</p:attrName>
                                        </p:attrNameLst>
                                      </p:cBhvr>
                                      <p:to>
                                        <p:strVal val="visible"/>
                                      </p:to>
                                    </p:set>
                                    <p:animEffect transition="in" filter="fade">
                                      <p:cBhvr>
                                        <p:cTn id="11"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(Kor,</a:t>
            </a:r>
            <a:r>
              <a:rPr lang="pl-PL" sz="3600" b="1" cap="none" baseline="0" dirty="0" smtClean="0">
                <a:latin typeface="Calibri" panose="020F0502020204030204" pitchFamily="34" charset="0"/>
              </a:rPr>
              <a:t> Ef, Kol)</a:t>
            </a:r>
            <a:endParaRPr lang="pl-PL" sz="3600" b="1" cap="none" dirty="0" smtClean="0">
              <a:latin typeface="Calibri" panose="020F0502020204030204" pitchFamily="34" charset="0"/>
            </a:endParaRPr>
          </a:p>
        </p:txBody>
      </p:sp>
      <p:sp>
        <p:nvSpPr>
          <p:cNvPr id="15" name="Content Placeholder 2"/>
          <p:cNvSpPr txBox="1">
            <a:spLocks/>
          </p:cNvSpPr>
          <p:nvPr/>
        </p:nvSpPr>
        <p:spPr>
          <a:xfrm>
            <a:off x="1115616" y="1140694"/>
            <a:ext cx="7737447" cy="5310357"/>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spcAft>
                <a:spcPts val="0"/>
              </a:spcAft>
              <a:defRPr/>
            </a:pPr>
            <a:r>
              <a:rPr lang="pl-PL" dirty="0" smtClean="0">
                <a:solidFill>
                  <a:srgbClr val="0070C0"/>
                </a:solidFill>
                <a:latin typeface="Calibri" panose="020F0502020204030204" pitchFamily="34" charset="0"/>
              </a:rPr>
              <a:t>Chciałbym</a:t>
            </a:r>
            <a:r>
              <a:rPr lang="pl-PL" dirty="0">
                <a:solidFill>
                  <a:srgbClr val="0070C0"/>
                </a:solidFill>
                <a:latin typeface="Calibri" panose="020F0502020204030204" pitchFamily="34" charset="0"/>
              </a:rPr>
              <a:t>, żebyście wiedzieli, że </a:t>
            </a:r>
            <a:r>
              <a:rPr lang="pl-PL" dirty="0" smtClean="0">
                <a:solidFill>
                  <a:srgbClr val="0070C0"/>
                </a:solidFill>
                <a:latin typeface="Calibri" panose="020F0502020204030204" pitchFamily="34" charset="0"/>
              </a:rPr>
              <a:t>głową </a:t>
            </a:r>
            <a:r>
              <a:rPr lang="pl-PL" dirty="0">
                <a:solidFill>
                  <a:srgbClr val="0070C0"/>
                </a:solidFill>
                <a:latin typeface="Calibri" panose="020F0502020204030204" pitchFamily="34" charset="0"/>
              </a:rPr>
              <a:t>każdego mężczyzny jest Chrystus, mężczyzna zaś jest głową </a:t>
            </a:r>
            <a:r>
              <a:rPr lang="pl-PL" dirty="0" smtClean="0">
                <a:solidFill>
                  <a:srgbClr val="0070C0"/>
                </a:solidFill>
                <a:latin typeface="Calibri" panose="020F0502020204030204" pitchFamily="34" charset="0"/>
              </a:rPr>
              <a:t>kobiety,</a:t>
            </a:r>
          </a:p>
          <a:p>
            <a:pPr>
              <a:spcBef>
                <a:spcPts val="0"/>
              </a:spcBef>
              <a:spcAft>
                <a:spcPts val="0"/>
              </a:spcAft>
              <a:defRPr/>
            </a:pPr>
            <a:r>
              <a:rPr lang="pl-PL" kern="0" dirty="0" smtClean="0">
                <a:latin typeface="Calibri" panose="020F0502020204030204" pitchFamily="34" charset="0"/>
              </a:rPr>
              <a:t>1 Kor 11, 3</a:t>
            </a:r>
          </a:p>
          <a:p>
            <a:pPr>
              <a:spcBef>
                <a:spcPts val="0"/>
              </a:spcBef>
              <a:spcAft>
                <a:spcPts val="0"/>
              </a:spcAft>
              <a:defRPr/>
            </a:pPr>
            <a:endParaRPr lang="pl-PL" kern="0" dirty="0">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Mężowie miłujcie żony, bo i Chrystus umiłował Kościół i wydał za niego samego siebie, </a:t>
            </a:r>
            <a:r>
              <a:rPr lang="pl-PL" dirty="0" smtClean="0">
                <a:solidFill>
                  <a:srgbClr val="0070C0"/>
                </a:solidFill>
                <a:latin typeface="Calibri" panose="020F0502020204030204" pitchFamily="34" charset="0"/>
              </a:rPr>
              <a:t>aby </a:t>
            </a:r>
            <a:r>
              <a:rPr lang="pl-PL" dirty="0">
                <a:solidFill>
                  <a:srgbClr val="0070C0"/>
                </a:solidFill>
                <a:latin typeface="Calibri" panose="020F0502020204030204" pitchFamily="34" charset="0"/>
              </a:rPr>
              <a:t>go </a:t>
            </a:r>
            <a:r>
              <a:rPr lang="pl-PL" dirty="0" smtClean="0">
                <a:solidFill>
                  <a:srgbClr val="0070C0"/>
                </a:solidFill>
                <a:latin typeface="Calibri" panose="020F0502020204030204" pitchFamily="34" charset="0"/>
              </a:rPr>
              <a:t>uświęcić,</a:t>
            </a:r>
          </a:p>
          <a:p>
            <a:pPr>
              <a:spcBef>
                <a:spcPts val="0"/>
              </a:spcBef>
              <a:spcAft>
                <a:spcPts val="0"/>
              </a:spcAft>
              <a:defRPr/>
            </a:pPr>
            <a:r>
              <a:rPr lang="pl-PL" kern="0" dirty="0" smtClean="0">
                <a:latin typeface="Calibri" panose="020F0502020204030204" pitchFamily="34" charset="0"/>
              </a:rPr>
              <a:t>Ef 5, 25</a:t>
            </a:r>
          </a:p>
          <a:p>
            <a:pPr>
              <a:spcBef>
                <a:spcPts val="0"/>
              </a:spcBef>
              <a:spcAft>
                <a:spcPts val="0"/>
              </a:spcAft>
              <a:defRPr/>
            </a:pPr>
            <a:endParaRPr lang="pl-PL" kern="0" dirty="0">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Mężowie powinni miłować swoje żony, tak jak własne </a:t>
            </a:r>
            <a:r>
              <a:rPr lang="pl-PL" dirty="0" smtClean="0">
                <a:solidFill>
                  <a:srgbClr val="0070C0"/>
                </a:solidFill>
                <a:latin typeface="Calibri" panose="020F0502020204030204" pitchFamily="34" charset="0"/>
              </a:rPr>
              <a:t>ciało</a:t>
            </a:r>
          </a:p>
          <a:p>
            <a:pPr>
              <a:spcBef>
                <a:spcPts val="0"/>
              </a:spcBef>
              <a:spcAft>
                <a:spcPts val="0"/>
              </a:spcAft>
              <a:defRPr/>
            </a:pPr>
            <a:r>
              <a:rPr lang="pl-PL" kern="0" dirty="0" smtClean="0">
                <a:latin typeface="Calibri" panose="020F0502020204030204" pitchFamily="34" charset="0"/>
              </a:rPr>
              <a:t>Ef 5, 28</a:t>
            </a:r>
          </a:p>
          <a:p>
            <a:pPr>
              <a:spcBef>
                <a:spcPts val="0"/>
              </a:spcBef>
              <a:spcAft>
                <a:spcPts val="0"/>
              </a:spcAft>
              <a:defRPr/>
            </a:pPr>
            <a:endParaRPr lang="pl-PL" kern="0" dirty="0">
              <a:latin typeface="Calibri" panose="020F0502020204030204" pitchFamily="34" charset="0"/>
            </a:endParaRPr>
          </a:p>
          <a:p>
            <a:pPr>
              <a:spcBef>
                <a:spcPts val="0"/>
              </a:spcBef>
              <a:spcAft>
                <a:spcPts val="0"/>
              </a:spcAft>
              <a:defRPr/>
            </a:pPr>
            <a:r>
              <a:rPr lang="pl-PL" kern="0" dirty="0" smtClean="0">
                <a:solidFill>
                  <a:srgbClr val="0070C0"/>
                </a:solidFill>
                <a:latin typeface="Calibri" panose="020F0502020204030204" pitchFamily="34" charset="0"/>
              </a:rPr>
              <a:t>Będą dwoje jednym ciałem</a:t>
            </a:r>
          </a:p>
          <a:p>
            <a:pPr>
              <a:spcBef>
                <a:spcPts val="0"/>
              </a:spcBef>
              <a:spcAft>
                <a:spcPts val="0"/>
              </a:spcAft>
              <a:defRPr/>
            </a:pPr>
            <a:r>
              <a:rPr lang="pl-PL" kern="0" dirty="0" smtClean="0">
                <a:latin typeface="Calibri" panose="020F0502020204030204" pitchFamily="34" charset="0"/>
              </a:rPr>
              <a:t>Ef 5, 31</a:t>
            </a:r>
          </a:p>
          <a:p>
            <a:pPr>
              <a:spcBef>
                <a:spcPts val="0"/>
              </a:spcBef>
              <a:spcAft>
                <a:spcPts val="0"/>
              </a:spcAft>
              <a:defRPr/>
            </a:pPr>
            <a:endParaRPr lang="pl-PL" kern="0" dirty="0">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Mężowie, miłujcie żony i nie bądźcie dla nich przykrymi!</a:t>
            </a:r>
          </a:p>
          <a:p>
            <a:pPr>
              <a:spcBef>
                <a:spcPts val="0"/>
              </a:spcBef>
              <a:spcAft>
                <a:spcPts val="0"/>
              </a:spcAft>
              <a:defRPr/>
            </a:pPr>
            <a:r>
              <a:rPr lang="pl-PL" dirty="0">
                <a:latin typeface="Calibri" panose="020F0502020204030204" pitchFamily="34" charset="0"/>
              </a:rPr>
              <a:t>Kol 3, 19</a:t>
            </a:r>
          </a:p>
          <a:p>
            <a:pPr>
              <a:spcBef>
                <a:spcPts val="0"/>
              </a:spcBef>
              <a:spcAft>
                <a:spcPts val="0"/>
              </a:spcAft>
              <a:defRPr/>
            </a:pPr>
            <a:endParaRPr lang="pl-PL" kern="0" dirty="0" smtClean="0">
              <a:latin typeface="Calibri" panose="020F0502020204030204" pitchFamily="34" charset="0"/>
            </a:endParaRPr>
          </a:p>
        </p:txBody>
      </p:sp>
      <p:sp>
        <p:nvSpPr>
          <p:cNvPr id="5" name="Content Placeholder 2"/>
          <p:cNvSpPr txBox="1">
            <a:spLocks/>
          </p:cNvSpPr>
          <p:nvPr/>
        </p:nvSpPr>
        <p:spPr>
          <a:xfrm>
            <a:off x="4355976" y="6093296"/>
            <a:ext cx="4320480" cy="50405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2400" kern="0" dirty="0" smtClean="0">
                <a:solidFill>
                  <a:srgbClr val="FF0000"/>
                </a:solidFill>
                <a:latin typeface="Calibri" panose="020F0502020204030204" pitchFamily="34" charset="0"/>
              </a:rPr>
              <a:t>Układ władzy i odpowiedzialności</a:t>
            </a:r>
          </a:p>
        </p:txBody>
      </p:sp>
    </p:spTree>
    <p:extLst>
      <p:ext uri="{BB962C8B-B14F-4D97-AF65-F5344CB8AC3E}">
        <p14:creationId xmlns:p14="http://schemas.microsoft.com/office/powerpoint/2010/main" val="372826871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animEffect transition="in" filter="fade">
                                      <p:cBhvr>
                                        <p:cTn id="7" dur="500"/>
                                        <p:tgtEl>
                                          <p:spTgt spid="15">
                                            <p:txEl>
                                              <p:pRg st="1" end="1"/>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3" end="3"/>
                                            </p:txEl>
                                          </p:spTgt>
                                        </p:tgtEl>
                                        <p:attrNameLst>
                                          <p:attrName>style.visibility</p:attrName>
                                        </p:attrNameLst>
                                      </p:cBhvr>
                                      <p:to>
                                        <p:strVal val="visible"/>
                                      </p:to>
                                    </p:set>
                                    <p:animEffect transition="in" filter="fade">
                                      <p:cBhvr>
                                        <p:cTn id="11" dur="500"/>
                                        <p:tgtEl>
                                          <p:spTgt spid="15">
                                            <p:txEl>
                                              <p:pRg st="3" end="3"/>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6" end="6"/>
                                            </p:txEl>
                                          </p:spTgt>
                                        </p:tgtEl>
                                        <p:attrNameLst>
                                          <p:attrName>style.visibility</p:attrName>
                                        </p:attrNameLst>
                                      </p:cBhvr>
                                      <p:to>
                                        <p:strVal val="visible"/>
                                      </p:to>
                                    </p:set>
                                    <p:animEffect transition="in" filter="fade">
                                      <p:cBhvr>
                                        <p:cTn id="19" dur="500"/>
                                        <p:tgtEl>
                                          <p:spTgt spid="15">
                                            <p:txEl>
                                              <p:pRg st="6" end="6"/>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7" end="7"/>
                                            </p:txEl>
                                          </p:spTgt>
                                        </p:tgtEl>
                                        <p:attrNameLst>
                                          <p:attrName>style.visibility</p:attrName>
                                        </p:attrNameLst>
                                      </p:cBhvr>
                                      <p:to>
                                        <p:strVal val="visible"/>
                                      </p:to>
                                    </p:set>
                                    <p:animEffect transition="in" filter="fade">
                                      <p:cBhvr>
                                        <p:cTn id="23" dur="500"/>
                                        <p:tgtEl>
                                          <p:spTgt spid="15">
                                            <p:txEl>
                                              <p:pRg st="7" end="7"/>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9" end="9"/>
                                            </p:txEl>
                                          </p:spTgt>
                                        </p:tgtEl>
                                        <p:attrNameLst>
                                          <p:attrName>style.visibility</p:attrName>
                                        </p:attrNameLst>
                                      </p:cBhvr>
                                      <p:to>
                                        <p:strVal val="visible"/>
                                      </p:to>
                                    </p:set>
                                    <p:animEffect transition="in" filter="fade">
                                      <p:cBhvr>
                                        <p:cTn id="27" dur="500"/>
                                        <p:tgtEl>
                                          <p:spTgt spid="15">
                                            <p:txEl>
                                              <p:pRg st="9" end="9"/>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xEl>
                                              <p:pRg st="10" end="10"/>
                                            </p:txEl>
                                          </p:spTgt>
                                        </p:tgtEl>
                                        <p:attrNameLst>
                                          <p:attrName>style.visibility</p:attrName>
                                        </p:attrNameLst>
                                      </p:cBhvr>
                                      <p:to>
                                        <p:strVal val="visible"/>
                                      </p:to>
                                    </p:set>
                                    <p:animEffect transition="in" filter="fade">
                                      <p:cBhvr>
                                        <p:cTn id="31" dur="500"/>
                                        <p:tgtEl>
                                          <p:spTgt spid="15">
                                            <p:txEl>
                                              <p:pRg st="10" end="10"/>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5">
                                            <p:txEl>
                                              <p:pRg st="12" end="12"/>
                                            </p:txEl>
                                          </p:spTgt>
                                        </p:tgtEl>
                                        <p:attrNameLst>
                                          <p:attrName>style.visibility</p:attrName>
                                        </p:attrNameLst>
                                      </p:cBhvr>
                                      <p:to>
                                        <p:strVal val="visible"/>
                                      </p:to>
                                    </p:set>
                                    <p:animEffect transition="in" filter="fade">
                                      <p:cBhvr>
                                        <p:cTn id="35" dur="500"/>
                                        <p:tgtEl>
                                          <p:spTgt spid="15">
                                            <p:txEl>
                                              <p:pRg st="12" end="12"/>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5">
                                            <p:txEl>
                                              <p:pRg st="13" end="13"/>
                                            </p:txEl>
                                          </p:spTgt>
                                        </p:tgtEl>
                                        <p:attrNameLst>
                                          <p:attrName>style.visibility</p:attrName>
                                        </p:attrNameLst>
                                      </p:cBhvr>
                                      <p:to>
                                        <p:strVal val="visible"/>
                                      </p:to>
                                    </p:set>
                                    <p:animEffect transition="in" filter="fade">
                                      <p:cBhvr>
                                        <p:cTn id="39" dur="500"/>
                                        <p:tgtEl>
                                          <p:spTgt spid="15">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a:t>
            </a:r>
            <a:r>
              <a:rPr lang="pl-PL" sz="3600" b="1" cap="none" dirty="0" err="1" smtClean="0">
                <a:latin typeface="Calibri" panose="020F0502020204030204" pitchFamily="34" charset="0"/>
              </a:rPr>
              <a:t>Flp</a:t>
            </a:r>
            <a:r>
              <a:rPr lang="pl-PL" sz="3600" b="1" cap="none" dirty="0" smtClean="0">
                <a:latin typeface="Calibri" panose="020F0502020204030204" pitchFamily="34" charset="0"/>
              </a:rPr>
              <a:t>)</a:t>
            </a:r>
          </a:p>
        </p:txBody>
      </p:sp>
      <p:sp>
        <p:nvSpPr>
          <p:cNvPr id="15" name="Content Placeholder 2"/>
          <p:cNvSpPr txBox="1">
            <a:spLocks/>
          </p:cNvSpPr>
          <p:nvPr/>
        </p:nvSpPr>
        <p:spPr>
          <a:xfrm>
            <a:off x="1115616" y="2132856"/>
            <a:ext cx="7737447" cy="1872208"/>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spcAft>
                <a:spcPts val="0"/>
              </a:spcAft>
              <a:defRPr/>
            </a:pPr>
            <a:r>
              <a:rPr lang="pl-PL" sz="2400" u="sng" dirty="0" smtClean="0">
                <a:solidFill>
                  <a:srgbClr val="0070C0"/>
                </a:solidFill>
                <a:latin typeface="Calibri" panose="020F0502020204030204" pitchFamily="34" charset="0"/>
              </a:rPr>
              <a:t>Św. Paweł</a:t>
            </a:r>
          </a:p>
          <a:p>
            <a:pPr>
              <a:spcBef>
                <a:spcPts val="0"/>
              </a:spcBef>
              <a:spcAft>
                <a:spcPts val="0"/>
              </a:spcAft>
              <a:defRPr/>
            </a:pPr>
            <a:endParaRPr lang="pl-PL" sz="2400" u="sng" dirty="0">
              <a:solidFill>
                <a:srgbClr val="0070C0"/>
              </a:solidFill>
              <a:latin typeface="Calibri" panose="020F0502020204030204" pitchFamily="34" charset="0"/>
            </a:endParaRPr>
          </a:p>
          <a:p>
            <a:pPr>
              <a:spcBef>
                <a:spcPts val="0"/>
              </a:spcBef>
              <a:spcAft>
                <a:spcPts val="0"/>
              </a:spcAft>
              <a:defRPr/>
            </a:pPr>
            <a:r>
              <a:rPr lang="pl-PL" sz="2400" b="1" dirty="0" smtClean="0">
                <a:solidFill>
                  <a:srgbClr val="0070C0"/>
                </a:solidFill>
                <a:latin typeface="Calibri" panose="020F0502020204030204" pitchFamily="34" charset="0"/>
              </a:rPr>
              <a:t>Chrystus ogołocił </a:t>
            </a:r>
            <a:r>
              <a:rPr lang="pl-PL" sz="2400" b="1" dirty="0">
                <a:solidFill>
                  <a:srgbClr val="0070C0"/>
                </a:solidFill>
                <a:latin typeface="Calibri" panose="020F0502020204030204" pitchFamily="34" charset="0"/>
              </a:rPr>
              <a:t>samego </a:t>
            </a:r>
            <a:r>
              <a:rPr lang="pl-PL" sz="2400" b="1" dirty="0" smtClean="0">
                <a:solidFill>
                  <a:srgbClr val="0070C0"/>
                </a:solidFill>
                <a:latin typeface="Calibri" panose="020F0502020204030204" pitchFamily="34" charset="0"/>
              </a:rPr>
              <a:t>siebie przyjąwszy </a:t>
            </a:r>
            <a:r>
              <a:rPr lang="pl-PL" sz="2400" b="1" dirty="0">
                <a:solidFill>
                  <a:srgbClr val="0070C0"/>
                </a:solidFill>
                <a:latin typeface="Calibri" panose="020F0502020204030204" pitchFamily="34" charset="0"/>
              </a:rPr>
              <a:t>postać </a:t>
            </a:r>
            <a:r>
              <a:rPr lang="pl-PL" sz="2400" b="1" dirty="0" smtClean="0">
                <a:solidFill>
                  <a:srgbClr val="0070C0"/>
                </a:solidFill>
                <a:latin typeface="Calibri" panose="020F0502020204030204" pitchFamily="34" charset="0"/>
              </a:rPr>
              <a:t>sługi</a:t>
            </a:r>
          </a:p>
          <a:p>
            <a:pPr>
              <a:spcBef>
                <a:spcPts val="0"/>
              </a:spcBef>
              <a:spcAft>
                <a:spcPts val="0"/>
              </a:spcAft>
              <a:defRPr/>
            </a:pPr>
            <a:endParaRPr lang="pl-PL" sz="2400" b="1" baseline="30000" dirty="0" smtClean="0">
              <a:solidFill>
                <a:srgbClr val="0070C0"/>
              </a:solidFill>
              <a:latin typeface="Calibri" panose="020F0502020204030204" pitchFamily="34" charset="0"/>
            </a:endParaRPr>
          </a:p>
          <a:p>
            <a:pPr>
              <a:spcBef>
                <a:spcPts val="0"/>
              </a:spcBef>
              <a:spcAft>
                <a:spcPts val="0"/>
              </a:spcAft>
              <a:defRPr/>
            </a:pPr>
            <a:r>
              <a:rPr lang="pl-PL" sz="2400" dirty="0" err="1" smtClean="0">
                <a:latin typeface="Calibri" panose="020F0502020204030204" pitchFamily="34" charset="0"/>
              </a:rPr>
              <a:t>Flp</a:t>
            </a:r>
            <a:r>
              <a:rPr lang="pl-PL" sz="2400" dirty="0" smtClean="0">
                <a:latin typeface="Calibri" panose="020F0502020204030204" pitchFamily="34" charset="0"/>
              </a:rPr>
              <a:t> 2, 7</a:t>
            </a:r>
          </a:p>
        </p:txBody>
      </p:sp>
      <p:sp>
        <p:nvSpPr>
          <p:cNvPr id="5" name="Content Placeholder 2"/>
          <p:cNvSpPr txBox="1">
            <a:spLocks/>
          </p:cNvSpPr>
          <p:nvPr/>
        </p:nvSpPr>
        <p:spPr>
          <a:xfrm>
            <a:off x="3164431" y="5934459"/>
            <a:ext cx="5688632" cy="50405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r">
              <a:defRPr/>
            </a:pPr>
            <a:r>
              <a:rPr lang="pl-PL" sz="2400" kern="0" dirty="0" smtClean="0">
                <a:solidFill>
                  <a:srgbClr val="FF0000"/>
                </a:solidFill>
                <a:latin typeface="Calibri" panose="020F0502020204030204" pitchFamily="34" charset="0"/>
              </a:rPr>
              <a:t>Sprawowanie władzy na wzór Chrystusowy</a:t>
            </a:r>
          </a:p>
        </p:txBody>
      </p:sp>
    </p:spTree>
    <p:extLst>
      <p:ext uri="{BB962C8B-B14F-4D97-AF65-F5344CB8AC3E}">
        <p14:creationId xmlns:p14="http://schemas.microsoft.com/office/powerpoint/2010/main" val="83972989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2" end="2"/>
                                            </p:txEl>
                                          </p:spTgt>
                                        </p:tgtEl>
                                        <p:attrNameLst>
                                          <p:attrName>style.visibility</p:attrName>
                                        </p:attrNameLst>
                                      </p:cBhvr>
                                      <p:to>
                                        <p:strVal val="visible"/>
                                      </p:to>
                                    </p:set>
                                    <p:animEffect transition="in" filter="fade">
                                      <p:cBhvr>
                                        <p:cTn id="11" dur="500"/>
                                        <p:tgtEl>
                                          <p:spTgt spid="15">
                                            <p:txEl>
                                              <p:pRg st="2" end="2"/>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Boży plan dla rodziny (Ef)</a:t>
            </a:r>
          </a:p>
        </p:txBody>
      </p:sp>
      <p:sp>
        <p:nvSpPr>
          <p:cNvPr id="15" name="Content Placeholder 2"/>
          <p:cNvSpPr txBox="1">
            <a:spLocks/>
          </p:cNvSpPr>
          <p:nvPr/>
        </p:nvSpPr>
        <p:spPr>
          <a:xfrm>
            <a:off x="1115616" y="1340768"/>
            <a:ext cx="7737447" cy="4665698"/>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spcAft>
                <a:spcPts val="0"/>
              </a:spcAft>
              <a:defRPr/>
            </a:pPr>
            <a:r>
              <a:rPr lang="pl-PL" dirty="0">
                <a:solidFill>
                  <a:srgbClr val="0070C0"/>
                </a:solidFill>
                <a:latin typeface="Calibri" panose="020F0502020204030204" pitchFamily="34" charset="0"/>
              </a:rPr>
              <a:t>Żony niechaj będą poddane swym mężom, jak Panu, </a:t>
            </a:r>
            <a:r>
              <a:rPr lang="pl-PL" dirty="0" smtClean="0">
                <a:solidFill>
                  <a:srgbClr val="0070C0"/>
                </a:solidFill>
                <a:latin typeface="Calibri" panose="020F0502020204030204" pitchFamily="34" charset="0"/>
              </a:rPr>
              <a:t>bo </a:t>
            </a:r>
            <a:r>
              <a:rPr lang="pl-PL" dirty="0">
                <a:solidFill>
                  <a:srgbClr val="0070C0"/>
                </a:solidFill>
                <a:latin typeface="Calibri" panose="020F0502020204030204" pitchFamily="34" charset="0"/>
              </a:rPr>
              <a:t>mąż jest głową żony, jak i Chrystus - Głową </a:t>
            </a:r>
            <a:r>
              <a:rPr lang="pl-PL" dirty="0" smtClean="0">
                <a:solidFill>
                  <a:srgbClr val="0070C0"/>
                </a:solidFill>
                <a:latin typeface="Calibri" panose="020F0502020204030204" pitchFamily="34" charset="0"/>
              </a:rPr>
              <a:t>Kościoła</a:t>
            </a:r>
          </a:p>
          <a:p>
            <a:pPr>
              <a:spcBef>
                <a:spcPts val="0"/>
              </a:spcBef>
              <a:spcAft>
                <a:spcPts val="0"/>
              </a:spcAft>
              <a:defRPr/>
            </a:pPr>
            <a:r>
              <a:rPr lang="pl-PL" dirty="0" smtClean="0">
                <a:latin typeface="Calibri" panose="020F0502020204030204" pitchFamily="34" charset="0"/>
              </a:rPr>
              <a:t>Ef 5, 22-23</a:t>
            </a:r>
          </a:p>
          <a:p>
            <a:pPr>
              <a:spcBef>
                <a:spcPts val="0"/>
              </a:spcBef>
              <a:spcAft>
                <a:spcPts val="0"/>
              </a:spcAft>
              <a:defRPr/>
            </a:pPr>
            <a:endParaRPr lang="pl-PL" dirty="0" smtClean="0">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W końcu więc niechaj także każdy z was tak miłuje swą żonę jak siebie samego! A żona niechaj się odnosi ze czcią do swojego męża! </a:t>
            </a:r>
            <a:endParaRPr lang="pl-PL" dirty="0" smtClean="0">
              <a:solidFill>
                <a:srgbClr val="0070C0"/>
              </a:solidFill>
              <a:latin typeface="Calibri" panose="020F0502020204030204" pitchFamily="34" charset="0"/>
            </a:endParaRPr>
          </a:p>
          <a:p>
            <a:pPr>
              <a:spcBef>
                <a:spcPts val="0"/>
              </a:spcBef>
              <a:spcAft>
                <a:spcPts val="0"/>
              </a:spcAft>
              <a:defRPr/>
            </a:pPr>
            <a:r>
              <a:rPr lang="pl-PL" dirty="0" smtClean="0">
                <a:latin typeface="Calibri" panose="020F0502020204030204" pitchFamily="34" charset="0"/>
              </a:rPr>
              <a:t>Ef 5, 33</a:t>
            </a:r>
          </a:p>
          <a:p>
            <a:pPr>
              <a:spcBef>
                <a:spcPts val="0"/>
              </a:spcBef>
              <a:spcAft>
                <a:spcPts val="0"/>
              </a:spcAft>
              <a:defRPr/>
            </a:pPr>
            <a:endParaRPr lang="pl-PL" dirty="0" smtClean="0">
              <a:latin typeface="Calibri" panose="020F0502020204030204" pitchFamily="34" charset="0"/>
            </a:endParaRPr>
          </a:p>
          <a:p>
            <a:pPr>
              <a:spcBef>
                <a:spcPts val="0"/>
              </a:spcBef>
              <a:spcAft>
                <a:spcPts val="0"/>
              </a:spcAft>
              <a:defRPr/>
            </a:pPr>
            <a:r>
              <a:rPr lang="pl-PL" dirty="0">
                <a:solidFill>
                  <a:srgbClr val="0070C0"/>
                </a:solidFill>
                <a:latin typeface="Calibri" panose="020F0502020204030204" pitchFamily="34" charset="0"/>
              </a:rPr>
              <a:t>Dzieci, bądźcie posłuszne w Panu waszym rodzicom, bo to jest </a:t>
            </a:r>
            <a:r>
              <a:rPr lang="pl-PL" dirty="0" smtClean="0">
                <a:solidFill>
                  <a:srgbClr val="0070C0"/>
                </a:solidFill>
                <a:latin typeface="Calibri" panose="020F0502020204030204" pitchFamily="34" charset="0"/>
              </a:rPr>
              <a:t>sprawiedliwe</a:t>
            </a:r>
          </a:p>
          <a:p>
            <a:pPr>
              <a:spcBef>
                <a:spcPts val="0"/>
              </a:spcBef>
              <a:spcAft>
                <a:spcPts val="0"/>
              </a:spcAft>
              <a:defRPr/>
            </a:pPr>
            <a:r>
              <a:rPr lang="pl-PL" dirty="0" smtClean="0">
                <a:latin typeface="Calibri" panose="020F0502020204030204" pitchFamily="34" charset="0"/>
              </a:rPr>
              <a:t>Ef 6, 1</a:t>
            </a:r>
          </a:p>
          <a:p>
            <a:pPr>
              <a:spcBef>
                <a:spcPts val="0"/>
              </a:spcBef>
              <a:spcAft>
                <a:spcPts val="0"/>
              </a:spcAft>
              <a:defRPr/>
            </a:pPr>
            <a:endParaRPr lang="pl-PL" dirty="0" smtClean="0">
              <a:latin typeface="Calibri" panose="020F0502020204030204" pitchFamily="34" charset="0"/>
            </a:endParaRPr>
          </a:p>
          <a:p>
            <a:pPr>
              <a:spcBef>
                <a:spcPts val="0"/>
              </a:spcBef>
              <a:spcAft>
                <a:spcPts val="0"/>
              </a:spcAft>
              <a:defRPr/>
            </a:pPr>
            <a:r>
              <a:rPr lang="pl-PL" dirty="0" smtClean="0">
                <a:solidFill>
                  <a:srgbClr val="0070C0"/>
                </a:solidFill>
                <a:latin typeface="Calibri" panose="020F0502020204030204" pitchFamily="34" charset="0"/>
              </a:rPr>
              <a:t>Ojcowie</a:t>
            </a:r>
            <a:r>
              <a:rPr lang="pl-PL" dirty="0">
                <a:solidFill>
                  <a:srgbClr val="0070C0"/>
                </a:solidFill>
                <a:latin typeface="Calibri" panose="020F0502020204030204" pitchFamily="34" charset="0"/>
              </a:rPr>
              <a:t>, nie pobudzajcie do gniewu waszych dzieci, lecz wychowujcie je stosując karcenie i napominanie Pańskie! </a:t>
            </a:r>
            <a:r>
              <a:rPr lang="pl-PL" dirty="0">
                <a:latin typeface="Calibri" panose="020F0502020204030204" pitchFamily="34" charset="0"/>
              </a:rPr>
              <a:t/>
            </a:r>
            <a:br>
              <a:rPr lang="pl-PL" dirty="0">
                <a:latin typeface="Calibri" panose="020F0502020204030204" pitchFamily="34" charset="0"/>
              </a:rPr>
            </a:br>
            <a:r>
              <a:rPr lang="pl-PL" dirty="0" smtClean="0">
                <a:latin typeface="Calibri" panose="020F0502020204030204" pitchFamily="34" charset="0"/>
              </a:rPr>
              <a:t>Ef 6, 4</a:t>
            </a:r>
          </a:p>
        </p:txBody>
      </p:sp>
      <p:sp>
        <p:nvSpPr>
          <p:cNvPr id="5" name="Content Placeholder 2"/>
          <p:cNvSpPr txBox="1">
            <a:spLocks/>
          </p:cNvSpPr>
          <p:nvPr/>
        </p:nvSpPr>
        <p:spPr>
          <a:xfrm>
            <a:off x="6012159" y="5934459"/>
            <a:ext cx="2840903" cy="50405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r">
              <a:defRPr/>
            </a:pPr>
            <a:r>
              <a:rPr lang="pl-PL" sz="2400" kern="0" dirty="0" smtClean="0">
                <a:solidFill>
                  <a:srgbClr val="FF0000"/>
                </a:solidFill>
                <a:latin typeface="Calibri" panose="020F0502020204030204" pitchFamily="34" charset="0"/>
              </a:rPr>
              <a:t>Relacje rodzinne</a:t>
            </a:r>
          </a:p>
        </p:txBody>
      </p:sp>
    </p:spTree>
    <p:extLst>
      <p:ext uri="{BB962C8B-B14F-4D97-AF65-F5344CB8AC3E}">
        <p14:creationId xmlns:p14="http://schemas.microsoft.com/office/powerpoint/2010/main" val="24782353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3" end="3"/>
                                            </p:txEl>
                                          </p:spTgt>
                                        </p:tgtEl>
                                        <p:attrNameLst>
                                          <p:attrName>style.visibility</p:attrName>
                                        </p:attrNameLst>
                                      </p:cBhvr>
                                      <p:to>
                                        <p:strVal val="visible"/>
                                      </p:to>
                                    </p:set>
                                    <p:animEffect transition="in" filter="fade">
                                      <p:cBhvr>
                                        <p:cTn id="15" dur="500"/>
                                        <p:tgtEl>
                                          <p:spTgt spid="15">
                                            <p:txEl>
                                              <p:pRg st="3" end="3"/>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4" end="4"/>
                                            </p:txEl>
                                          </p:spTgt>
                                        </p:tgtEl>
                                        <p:attrNameLst>
                                          <p:attrName>style.visibility</p:attrName>
                                        </p:attrNameLst>
                                      </p:cBhvr>
                                      <p:to>
                                        <p:strVal val="visible"/>
                                      </p:to>
                                    </p:set>
                                    <p:animEffect transition="in" filter="fade">
                                      <p:cBhvr>
                                        <p:cTn id="19" dur="500"/>
                                        <p:tgtEl>
                                          <p:spTgt spid="15">
                                            <p:txEl>
                                              <p:pRg st="4" end="4"/>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6" end="6"/>
                                            </p:txEl>
                                          </p:spTgt>
                                        </p:tgtEl>
                                        <p:attrNameLst>
                                          <p:attrName>style.visibility</p:attrName>
                                        </p:attrNameLst>
                                      </p:cBhvr>
                                      <p:to>
                                        <p:strVal val="visible"/>
                                      </p:to>
                                    </p:set>
                                    <p:animEffect transition="in" filter="fade">
                                      <p:cBhvr>
                                        <p:cTn id="23" dur="500"/>
                                        <p:tgtEl>
                                          <p:spTgt spid="15">
                                            <p:txEl>
                                              <p:pRg st="6" end="6"/>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7" end="7"/>
                                            </p:txEl>
                                          </p:spTgt>
                                        </p:tgtEl>
                                        <p:attrNameLst>
                                          <p:attrName>style.visibility</p:attrName>
                                        </p:attrNameLst>
                                      </p:cBhvr>
                                      <p:to>
                                        <p:strVal val="visible"/>
                                      </p:to>
                                    </p:set>
                                    <p:animEffect transition="in" filter="fade">
                                      <p:cBhvr>
                                        <p:cTn id="27" dur="500"/>
                                        <p:tgtEl>
                                          <p:spTgt spid="15">
                                            <p:txEl>
                                              <p:pRg st="7" end="7"/>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xEl>
                                              <p:pRg st="9" end="9"/>
                                            </p:txEl>
                                          </p:spTgt>
                                        </p:tgtEl>
                                        <p:attrNameLst>
                                          <p:attrName>style.visibility</p:attrName>
                                        </p:attrNameLst>
                                      </p:cBhvr>
                                      <p:to>
                                        <p:strVal val="visible"/>
                                      </p:to>
                                    </p:set>
                                    <p:animEffect transition="in" filter="fade">
                                      <p:cBhvr>
                                        <p:cTn id="31" dur="500"/>
                                        <p:tgtEl>
                                          <p:spTgt spid="1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488832"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Pytania o władzę ojca i męża w domu</a:t>
            </a:r>
          </a:p>
        </p:txBody>
      </p:sp>
      <p:sp>
        <p:nvSpPr>
          <p:cNvPr id="15" name="Content Placeholder 2"/>
          <p:cNvSpPr txBox="1">
            <a:spLocks/>
          </p:cNvSpPr>
          <p:nvPr/>
        </p:nvSpPr>
        <p:spPr>
          <a:xfrm>
            <a:off x="1115616" y="1484784"/>
            <a:ext cx="7737447" cy="4305658"/>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742950" indent="-742950">
              <a:spcBef>
                <a:spcPts val="0"/>
              </a:spcBef>
              <a:spcAft>
                <a:spcPts val="0"/>
              </a:spcAft>
              <a:buFont typeface="+mj-lt"/>
              <a:buAutoNum type="arabicPeriod"/>
              <a:defRPr/>
            </a:pPr>
            <a:r>
              <a:rPr lang="pl-PL" sz="2800" b="1" dirty="0" smtClean="0">
                <a:solidFill>
                  <a:srgbClr val="0070C0"/>
                </a:solidFill>
                <a:latin typeface="Calibri" panose="020F0502020204030204" pitchFamily="34" charset="0"/>
              </a:rPr>
              <a:t>Czy?</a:t>
            </a:r>
          </a:p>
          <a:p>
            <a:pPr marL="720725" lvl="2">
              <a:spcBef>
                <a:spcPts val="0"/>
              </a:spcBef>
              <a:spcAft>
                <a:spcPts val="0"/>
              </a:spcAft>
              <a:defRPr/>
            </a:pPr>
            <a:r>
              <a:rPr lang="pl-PL" sz="2800" dirty="0" smtClean="0">
                <a:solidFill>
                  <a:srgbClr val="0070C0"/>
                </a:solidFill>
                <a:latin typeface="Calibri" panose="020F0502020204030204" pitchFamily="34" charset="0"/>
              </a:rPr>
              <a:t>Władza = służba </a:t>
            </a:r>
            <a:br>
              <a:rPr lang="pl-PL" sz="2800" dirty="0" smtClean="0">
                <a:solidFill>
                  <a:srgbClr val="0070C0"/>
                </a:solidFill>
                <a:latin typeface="Calibri" panose="020F0502020204030204" pitchFamily="34" charset="0"/>
              </a:rPr>
            </a:br>
            <a:r>
              <a:rPr lang="pl-PL" sz="2800" dirty="0" smtClean="0">
                <a:solidFill>
                  <a:srgbClr val="0070C0"/>
                </a:solidFill>
                <a:latin typeface="Calibri" panose="020F0502020204030204" pitchFamily="34" charset="0"/>
              </a:rPr>
              <a:t>Władza w rozumieniu Chrystusowym</a:t>
            </a:r>
          </a:p>
          <a:p>
            <a:pPr marL="720725" lvl="2">
              <a:spcBef>
                <a:spcPts val="0"/>
              </a:spcBef>
              <a:spcAft>
                <a:spcPts val="0"/>
              </a:spcAft>
              <a:defRPr/>
            </a:pPr>
            <a:endParaRPr lang="pl-PL" sz="2800" dirty="0" smtClean="0">
              <a:solidFill>
                <a:srgbClr val="0070C0"/>
              </a:solidFill>
              <a:latin typeface="Calibri" panose="020F0502020204030204" pitchFamily="34" charset="0"/>
            </a:endParaRPr>
          </a:p>
          <a:p>
            <a:pPr marL="742950" indent="-742950">
              <a:spcBef>
                <a:spcPts val="0"/>
              </a:spcBef>
              <a:spcAft>
                <a:spcPts val="0"/>
              </a:spcAft>
              <a:buFont typeface="+mj-lt"/>
              <a:buAutoNum type="arabicPeriod"/>
              <a:defRPr/>
            </a:pPr>
            <a:r>
              <a:rPr lang="pl-PL" sz="2800" b="1" dirty="0" smtClean="0">
                <a:solidFill>
                  <a:srgbClr val="0070C0"/>
                </a:solidFill>
                <a:latin typeface="Calibri" panose="020F0502020204030204" pitchFamily="34" charset="0"/>
              </a:rPr>
              <a:t>Dlaczego?</a:t>
            </a:r>
          </a:p>
          <a:p>
            <a:pPr marL="720725" lvl="1">
              <a:spcBef>
                <a:spcPts val="0"/>
              </a:spcBef>
              <a:spcAft>
                <a:spcPts val="0"/>
              </a:spcAft>
              <a:defRPr/>
            </a:pPr>
            <a:r>
              <a:rPr lang="pl-PL" sz="2800" dirty="0" smtClean="0">
                <a:solidFill>
                  <a:srgbClr val="0070C0"/>
                </a:solidFill>
                <a:latin typeface="Calibri" panose="020F0502020204030204" pitchFamily="34" charset="0"/>
              </a:rPr>
              <a:t>Równość i sprawiedliwość to pełnienie ról, do których się ma predyspozycje</a:t>
            </a:r>
          </a:p>
          <a:p>
            <a:pPr marL="720725" lvl="1">
              <a:spcBef>
                <a:spcPts val="0"/>
              </a:spcBef>
              <a:spcAft>
                <a:spcPts val="0"/>
              </a:spcAft>
              <a:defRPr/>
            </a:pPr>
            <a:endParaRPr lang="pl-PL" sz="2800" dirty="0" smtClean="0">
              <a:solidFill>
                <a:srgbClr val="0070C0"/>
              </a:solidFill>
              <a:latin typeface="Calibri" panose="020F0502020204030204" pitchFamily="34" charset="0"/>
            </a:endParaRPr>
          </a:p>
          <a:p>
            <a:pPr marL="742950" indent="-742950">
              <a:spcBef>
                <a:spcPts val="0"/>
              </a:spcBef>
              <a:spcAft>
                <a:spcPts val="0"/>
              </a:spcAft>
              <a:buFont typeface="+mj-lt"/>
              <a:buAutoNum type="arabicPeriod"/>
              <a:defRPr/>
            </a:pPr>
            <a:r>
              <a:rPr lang="pl-PL" sz="2800" b="1" dirty="0" smtClean="0">
                <a:solidFill>
                  <a:srgbClr val="0070C0"/>
                </a:solidFill>
                <a:latin typeface="Calibri" panose="020F0502020204030204" pitchFamily="34" charset="0"/>
              </a:rPr>
              <a:t>Jak?</a:t>
            </a:r>
          </a:p>
          <a:p>
            <a:pPr marL="720725">
              <a:spcBef>
                <a:spcPts val="0"/>
              </a:spcBef>
              <a:spcAft>
                <a:spcPts val="0"/>
              </a:spcAft>
              <a:defRPr/>
            </a:pPr>
            <a:r>
              <a:rPr lang="pl-PL" sz="2800" dirty="0" smtClean="0">
                <a:solidFill>
                  <a:srgbClr val="0070C0"/>
                </a:solidFill>
                <a:latin typeface="Calibri" panose="020F0502020204030204" pitchFamily="34" charset="0"/>
              </a:rPr>
              <a:t>Władza = odpowiedzialność</a:t>
            </a:r>
          </a:p>
        </p:txBody>
      </p:sp>
      <p:sp>
        <p:nvSpPr>
          <p:cNvPr id="5" name="Content Placeholder 2"/>
          <p:cNvSpPr txBox="1">
            <a:spLocks/>
          </p:cNvSpPr>
          <p:nvPr/>
        </p:nvSpPr>
        <p:spPr>
          <a:xfrm>
            <a:off x="6012159" y="5934459"/>
            <a:ext cx="2840903" cy="50405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lgn="r">
              <a:defRPr/>
            </a:pPr>
            <a:r>
              <a:rPr lang="pl-PL" sz="2400" kern="0" dirty="0" smtClean="0">
                <a:solidFill>
                  <a:srgbClr val="FF0000"/>
                </a:solidFill>
                <a:latin typeface="Calibri" panose="020F0502020204030204" pitchFamily="34" charset="0"/>
              </a:rPr>
              <a:t>Relacje rodzinne</a:t>
            </a:r>
          </a:p>
        </p:txBody>
      </p:sp>
    </p:spTree>
    <p:extLst>
      <p:ext uri="{BB962C8B-B14F-4D97-AF65-F5344CB8AC3E}">
        <p14:creationId xmlns:p14="http://schemas.microsoft.com/office/powerpoint/2010/main" val="10406038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5">
                                            <p:txEl>
                                              <p:pRg st="3" end="3"/>
                                            </p:txEl>
                                          </p:spTgt>
                                        </p:tgtEl>
                                        <p:attrNameLst>
                                          <p:attrName>style.visibility</p:attrName>
                                        </p:attrNameLst>
                                      </p:cBhvr>
                                      <p:to>
                                        <p:strVal val="visible"/>
                                      </p:to>
                                    </p:set>
                                    <p:animEffect transition="in" filter="fade">
                                      <p:cBhvr>
                                        <p:cTn id="14" dur="500"/>
                                        <p:tgtEl>
                                          <p:spTgt spid="15">
                                            <p:txEl>
                                              <p:pRg st="3" end="3"/>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fade">
                                      <p:cBhvr>
                                        <p:cTn id="17" dur="500"/>
                                        <p:tgtEl>
                                          <p:spTgt spid="15">
                                            <p:txEl>
                                              <p:pRg st="4" end="4"/>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animEffect transition="in" filter="fade">
                                      <p:cBhvr>
                                        <p:cTn id="21" dur="500"/>
                                        <p:tgtEl>
                                          <p:spTgt spid="15">
                                            <p:txEl>
                                              <p:pRg st="6" end="6"/>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15">
                                            <p:txEl>
                                              <p:pRg st="7" end="7"/>
                                            </p:txEl>
                                          </p:spTgt>
                                        </p:tgtEl>
                                        <p:attrNameLst>
                                          <p:attrName>style.visibility</p:attrName>
                                        </p:attrNameLst>
                                      </p:cBhvr>
                                      <p:to>
                                        <p:strVal val="visible"/>
                                      </p:to>
                                    </p:set>
                                    <p:animEffect transition="in" filter="fade">
                                      <p:cBhvr>
                                        <p:cTn id="25" dur="500"/>
                                        <p:tgtEl>
                                          <p:spTgt spid="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479724" y="260648"/>
            <a:ext cx="7128792" cy="57606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2400" b="1" cap="none" dirty="0" smtClean="0">
                <a:latin typeface="Calibri" panose="020F0502020204030204" pitchFamily="34" charset="0"/>
              </a:rPr>
              <a:t>Przykład – scena z filmu „Moje wielkie greckie wesele”</a:t>
            </a:r>
          </a:p>
        </p:txBody>
      </p:sp>
      <p:pic>
        <p:nvPicPr>
          <p:cNvPr id="3" name="Moje wielkie greckie wesele (cli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75656" y="1010444"/>
            <a:ext cx="6941012" cy="5205759"/>
          </a:xfrm>
          <a:prstGeom prst="rect">
            <a:avLst/>
          </a:prstGeom>
        </p:spPr>
      </p:pic>
    </p:spTree>
    <p:extLst>
      <p:ext uri="{BB962C8B-B14F-4D97-AF65-F5344CB8AC3E}">
        <p14:creationId xmlns:p14="http://schemas.microsoft.com/office/powerpoint/2010/main" val="1915370331"/>
      </p:ext>
    </p:extLst>
  </p:cSld>
  <p:clrMapOvr>
    <a:masterClrMapping/>
  </p:clrMapOvr>
  <p:transition spd="med">
    <p:fade/>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68313" y="3284984"/>
            <a:ext cx="5721350" cy="2850704"/>
          </a:xfrm>
        </p:spPr>
        <p:txBody>
          <a:bodyPr/>
          <a:lstStyle/>
          <a:p>
            <a:pPr marL="342900" indent="-342900">
              <a:buFont typeface="Arial" panose="020B0604020202020204" pitchFamily="34" charset="0"/>
              <a:buChar char="•"/>
              <a:defRPr/>
            </a:pPr>
            <a:r>
              <a:rPr lang="pl-PL" dirty="0" smtClean="0">
                <a:latin typeface="Calibri" panose="020F0502020204030204" pitchFamily="34" charset="0"/>
              </a:rPr>
              <a:t>Cz.1 – konferencja</a:t>
            </a:r>
          </a:p>
          <a:p>
            <a:pPr marL="342900" indent="-342900">
              <a:buFont typeface="Arial" panose="020B0604020202020204" pitchFamily="34" charset="0"/>
              <a:buChar char="•"/>
              <a:defRPr/>
            </a:pPr>
            <a:r>
              <a:rPr lang="pl-PL" dirty="0" smtClean="0">
                <a:latin typeface="Calibri" panose="020F0502020204030204" pitchFamily="34" charset="0"/>
              </a:rPr>
              <a:t>Czas pytań i dyskusji</a:t>
            </a:r>
          </a:p>
          <a:p>
            <a:pPr marL="342900" indent="-342900">
              <a:buFont typeface="Arial" panose="020B0604020202020204" pitchFamily="34" charset="0"/>
              <a:buChar char="•"/>
              <a:defRPr/>
            </a:pPr>
            <a:r>
              <a:rPr lang="pl-PL" dirty="0" smtClean="0">
                <a:latin typeface="Calibri" panose="020F0502020204030204" pitchFamily="34" charset="0"/>
              </a:rPr>
              <a:t>Cz. 2 – konferencja - ciąg dalszy, odpowiedzi na pytania, podsumowanie</a:t>
            </a:r>
          </a:p>
          <a:p>
            <a:pPr marL="342900" indent="-342900">
              <a:buFont typeface="Arial" panose="020B0604020202020204" pitchFamily="34" charset="0"/>
              <a:buChar char="•"/>
              <a:defRPr/>
            </a:pPr>
            <a:r>
              <a:rPr lang="pl-PL" dirty="0" smtClean="0">
                <a:latin typeface="Calibri" panose="020F0502020204030204" pitchFamily="34" charset="0"/>
              </a:rPr>
              <a:t>Czas pytań i dyskusji</a:t>
            </a:r>
          </a:p>
          <a:p>
            <a:pPr marL="342900" indent="-342900">
              <a:buFont typeface="Arial" panose="020B0604020202020204" pitchFamily="34" charset="0"/>
              <a:buChar char="•"/>
              <a:defRPr/>
            </a:pPr>
            <a:endParaRPr lang="pl-PL" dirty="0" smtClean="0">
              <a:solidFill>
                <a:srgbClr val="FF0000"/>
              </a:solidFill>
              <a:latin typeface="Calibri" panose="020F0502020204030204" pitchFamily="34" charset="0"/>
            </a:endParaRPr>
          </a:p>
          <a:p>
            <a:pPr marL="342900" indent="-342900">
              <a:buFont typeface="Arial" panose="020B0604020202020204" pitchFamily="34" charset="0"/>
              <a:buChar char="•"/>
              <a:defRPr/>
            </a:pPr>
            <a:r>
              <a:rPr lang="pl-PL" dirty="0" smtClean="0">
                <a:solidFill>
                  <a:srgbClr val="FF0000"/>
                </a:solidFill>
                <a:latin typeface="Calibri" panose="020F0502020204030204" pitchFamily="34" charset="0"/>
              </a:rPr>
              <a:t>Można przerywać i zadawać pytania</a:t>
            </a:r>
          </a:p>
          <a:p>
            <a:pPr marL="342900" indent="-342900">
              <a:buFont typeface="Arial" panose="020B0604020202020204" pitchFamily="34" charset="0"/>
              <a:buChar char="•"/>
              <a:defRPr/>
            </a:pPr>
            <a:r>
              <a:rPr lang="pl-PL" dirty="0" smtClean="0">
                <a:solidFill>
                  <a:srgbClr val="FF0000"/>
                </a:solidFill>
                <a:latin typeface="Calibri" panose="020F0502020204030204" pitchFamily="34" charset="0"/>
              </a:rPr>
              <a:t>Można zadawać pytania na kartkach</a:t>
            </a:r>
            <a:endParaRPr lang="pl-PL" dirty="0">
              <a:solidFill>
                <a:srgbClr val="FF0000"/>
              </a:solidFill>
              <a:latin typeface="Calibri" panose="020F0502020204030204" pitchFamily="34" charset="0"/>
            </a:endParaRPr>
          </a:p>
        </p:txBody>
      </p:sp>
      <p:sp>
        <p:nvSpPr>
          <p:cNvPr id="5" name="Text Placeholder 2"/>
          <p:cNvSpPr txBox="1">
            <a:spLocks/>
          </p:cNvSpPr>
          <p:nvPr/>
        </p:nvSpPr>
        <p:spPr>
          <a:xfrm>
            <a:off x="468313" y="1395164"/>
            <a:ext cx="5721350" cy="939973"/>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2400" kern="0" dirty="0" smtClean="0">
                <a:latin typeface="Calibri" panose="020F0502020204030204" pitchFamily="34" charset="0"/>
              </a:rPr>
              <a:t>Małżeństwo: Ojcostwo – Macierzyństwo (miłość, małżeństwo, rodzina, szczęście,…)</a:t>
            </a:r>
          </a:p>
        </p:txBody>
      </p:sp>
      <p:sp>
        <p:nvSpPr>
          <p:cNvPr id="2" name="Title 1"/>
          <p:cNvSpPr>
            <a:spLocks noGrp="1"/>
          </p:cNvSpPr>
          <p:nvPr>
            <p:ph type="title"/>
          </p:nvPr>
        </p:nvSpPr>
        <p:spPr>
          <a:xfrm>
            <a:off x="468313" y="736079"/>
            <a:ext cx="7772400" cy="681037"/>
          </a:xfrm>
        </p:spPr>
        <p:txBody>
          <a:bodyPr/>
          <a:lstStyle/>
          <a:p>
            <a:r>
              <a:rPr lang="pl-PL" cap="none" dirty="0" smtClean="0">
                <a:latin typeface="Calibri" panose="020F0502020204030204" pitchFamily="34" charset="0"/>
              </a:rPr>
              <a:t>Forma spotkania</a:t>
            </a:r>
            <a:endParaRPr lang="pl-PL" cap="none" dirty="0">
              <a:latin typeface="Calibri" panose="020F0502020204030204" pitchFamily="34" charset="0"/>
            </a:endParaRPr>
          </a:p>
        </p:txBody>
      </p:sp>
    </p:spTree>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Cztery najważniejsze funkcje ojca</a:t>
            </a:r>
          </a:p>
        </p:txBody>
      </p:sp>
      <p:sp>
        <p:nvSpPr>
          <p:cNvPr id="13" name="Content Placeholder 2"/>
          <p:cNvSpPr txBox="1">
            <a:spLocks/>
          </p:cNvSpPr>
          <p:nvPr/>
        </p:nvSpPr>
        <p:spPr>
          <a:xfrm>
            <a:off x="1221970" y="4437112"/>
            <a:ext cx="7382477" cy="2088232"/>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1600" i="1" kern="0" dirty="0" smtClean="0">
                <a:solidFill>
                  <a:srgbClr val="0070C0"/>
                </a:solidFill>
                <a:latin typeface="Calibri" panose="020F0502020204030204" pitchFamily="34" charset="0"/>
              </a:rPr>
              <a:t>Mężczyzna, ukazując i przeżywając na ziemi ojcostwo samego Boga, powołany jest do zabezpieczenia równego rozwoju wszystkim członków rodziny. Spełni to zadanie przez wielkoduszną odpowiedzialność za życie poczęte pod sercem matki, przez troskliwe pełnienie obowiązku wychowania dzielonego ze współmałżonką, przez pracę, która nie rozbija rodziny, ale utwierdza ją w spójności i stałości, przez dawanie świadectwa dojrzałego życia chrześcijańskiego, która skutecznie wprowadza dzieci w żywe doświadczenie Chrystusa i Kościoła.</a:t>
            </a:r>
          </a:p>
          <a:p>
            <a:pPr>
              <a:defRPr/>
            </a:pPr>
            <a:r>
              <a:rPr lang="pl-PL" sz="1600" kern="0" dirty="0" smtClean="0">
                <a:solidFill>
                  <a:srgbClr val="0070C0"/>
                </a:solidFill>
                <a:latin typeface="Calibri" panose="020F0502020204030204" pitchFamily="34" charset="0"/>
              </a:rPr>
              <a:t>(Jan Paweł II, </a:t>
            </a:r>
            <a:r>
              <a:rPr lang="pl-PL" sz="1600" i="1" kern="0" dirty="0" smtClean="0">
                <a:solidFill>
                  <a:srgbClr val="0070C0"/>
                </a:solidFill>
                <a:latin typeface="Calibri" panose="020F0502020204030204" pitchFamily="34" charset="0"/>
              </a:rPr>
              <a:t>Familiaris </a:t>
            </a:r>
            <a:r>
              <a:rPr lang="pl-PL" sz="1600" i="1" kern="0" dirty="0" err="1" smtClean="0">
                <a:solidFill>
                  <a:srgbClr val="0070C0"/>
                </a:solidFill>
                <a:latin typeface="Calibri" panose="020F0502020204030204" pitchFamily="34" charset="0"/>
              </a:rPr>
              <a:t>Consortio</a:t>
            </a:r>
            <a:r>
              <a:rPr lang="pl-PL" sz="1600" kern="0" dirty="0" smtClean="0">
                <a:solidFill>
                  <a:srgbClr val="0070C0"/>
                </a:solidFill>
                <a:latin typeface="Calibri" panose="020F0502020204030204" pitchFamily="34" charset="0"/>
              </a:rPr>
              <a:t>)</a:t>
            </a:r>
            <a:endParaRPr lang="pl-PL" sz="1600" kern="0" dirty="0">
              <a:solidFill>
                <a:srgbClr val="0070C0"/>
              </a:solidFill>
              <a:latin typeface="Calibri" panose="020F0502020204030204" pitchFamily="34" charset="0"/>
            </a:endParaRPr>
          </a:p>
        </p:txBody>
      </p:sp>
      <p:sp>
        <p:nvSpPr>
          <p:cNvPr id="15" name="Content Placeholder 2"/>
          <p:cNvSpPr txBox="1">
            <a:spLocks/>
          </p:cNvSpPr>
          <p:nvPr/>
        </p:nvSpPr>
        <p:spPr>
          <a:xfrm>
            <a:off x="1115616" y="1340768"/>
            <a:ext cx="7737447" cy="2376264"/>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342900" indent="-342900">
              <a:buFont typeface="+mj-lt"/>
              <a:buAutoNum type="arabicPeriod"/>
              <a:defRPr/>
            </a:pPr>
            <a:r>
              <a:rPr lang="pl-PL" sz="3200" kern="0" dirty="0" smtClean="0">
                <a:solidFill>
                  <a:srgbClr val="0070C0"/>
                </a:solidFill>
                <a:latin typeface="Calibri" panose="020F0502020204030204" pitchFamily="34" charset="0"/>
              </a:rPr>
              <a:t>Odpowiedzialność za życie poczęte</a:t>
            </a:r>
          </a:p>
          <a:p>
            <a:pPr marL="342900" indent="-342900">
              <a:buFont typeface="+mj-lt"/>
              <a:buAutoNum type="arabicPeriod"/>
              <a:defRPr/>
            </a:pPr>
            <a:r>
              <a:rPr lang="pl-PL" sz="3200" kern="0" dirty="0" smtClean="0">
                <a:solidFill>
                  <a:srgbClr val="0070C0"/>
                </a:solidFill>
                <a:latin typeface="Calibri" panose="020F0502020204030204" pitchFamily="34" charset="0"/>
              </a:rPr>
              <a:t>Udział w wychowaniu</a:t>
            </a:r>
          </a:p>
          <a:p>
            <a:pPr marL="342900" indent="-342900">
              <a:buFont typeface="+mj-lt"/>
              <a:buAutoNum type="arabicPeriod"/>
              <a:defRPr/>
            </a:pPr>
            <a:r>
              <a:rPr lang="pl-PL" sz="3200" kern="0" dirty="0" smtClean="0">
                <a:solidFill>
                  <a:srgbClr val="0070C0"/>
                </a:solidFill>
                <a:latin typeface="Calibri" panose="020F0502020204030204" pitchFamily="34" charset="0"/>
              </a:rPr>
              <a:t>Praca zawodowa służąca rodzinie</a:t>
            </a:r>
          </a:p>
          <a:p>
            <a:pPr marL="342900" indent="-342900">
              <a:buFont typeface="+mj-lt"/>
              <a:buAutoNum type="arabicPeriod"/>
              <a:defRPr/>
            </a:pPr>
            <a:r>
              <a:rPr lang="pl-PL" sz="3200" kern="0" dirty="0" smtClean="0">
                <a:solidFill>
                  <a:srgbClr val="0070C0"/>
                </a:solidFill>
                <a:latin typeface="Calibri" panose="020F0502020204030204" pitchFamily="34" charset="0"/>
              </a:rPr>
              <a:t>Przykład dojrzałej postawy chrześcijańskiej</a:t>
            </a:r>
          </a:p>
        </p:txBody>
      </p:sp>
    </p:spTree>
    <p:extLst>
      <p:ext uri="{BB962C8B-B14F-4D97-AF65-F5344CB8AC3E}">
        <p14:creationId xmlns:p14="http://schemas.microsoft.com/office/powerpoint/2010/main" val="382747871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Effect transition="in" filter="fade">
                                      <p:cBhvr>
                                        <p:cTn id="15" dur="500"/>
                                        <p:tgtEl>
                                          <p:spTgt spid="15">
                                            <p:txEl>
                                              <p:pRg st="0" end="0"/>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1" end="1"/>
                                            </p:txEl>
                                          </p:spTgt>
                                        </p:tgtEl>
                                        <p:attrNameLst>
                                          <p:attrName>style.visibility</p:attrName>
                                        </p:attrNameLst>
                                      </p:cBhvr>
                                      <p:to>
                                        <p:strVal val="visible"/>
                                      </p:to>
                                    </p:set>
                                    <p:animEffect transition="in" filter="fade">
                                      <p:cBhvr>
                                        <p:cTn id="19" dur="500"/>
                                        <p:tgtEl>
                                          <p:spTgt spid="15">
                                            <p:txEl>
                                              <p:pRg st="1" end="1"/>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2" end="2"/>
                                            </p:txEl>
                                          </p:spTgt>
                                        </p:tgtEl>
                                        <p:attrNameLst>
                                          <p:attrName>style.visibility</p:attrName>
                                        </p:attrNameLst>
                                      </p:cBhvr>
                                      <p:to>
                                        <p:strVal val="visible"/>
                                      </p:to>
                                    </p:set>
                                    <p:animEffect transition="in" filter="fade">
                                      <p:cBhvr>
                                        <p:cTn id="23" dur="500"/>
                                        <p:tgtEl>
                                          <p:spTgt spid="15">
                                            <p:txEl>
                                              <p:pRg st="2" end="2"/>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fade">
                                      <p:cBhvr>
                                        <p:cTn id="27"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dvAuto="0"/>
      <p:bldP spid="15" grpId="0" build="p"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Niezbędne cechy ojca</a:t>
            </a:r>
          </a:p>
        </p:txBody>
      </p:sp>
      <p:sp>
        <p:nvSpPr>
          <p:cNvPr id="15" name="Content Placeholder 2"/>
          <p:cNvSpPr txBox="1">
            <a:spLocks/>
          </p:cNvSpPr>
          <p:nvPr/>
        </p:nvSpPr>
        <p:spPr>
          <a:xfrm>
            <a:off x="1115616" y="1268760"/>
            <a:ext cx="7737447" cy="4218228"/>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342900" indent="-342900">
              <a:buFont typeface="+mj-lt"/>
              <a:buAutoNum type="arabicPeriod"/>
              <a:defRPr/>
            </a:pPr>
            <a:r>
              <a:rPr lang="pl-PL" sz="2800" kern="0" dirty="0" smtClean="0">
                <a:solidFill>
                  <a:srgbClr val="0070C0"/>
                </a:solidFill>
                <a:latin typeface="Calibri" panose="020F0502020204030204" pitchFamily="34" charset="0"/>
              </a:rPr>
              <a:t>Opiekuńczość</a:t>
            </a:r>
          </a:p>
          <a:p>
            <a:pPr marL="342900" indent="-342900">
              <a:buFont typeface="+mj-lt"/>
              <a:buAutoNum type="arabicPeriod"/>
              <a:defRPr/>
            </a:pPr>
            <a:r>
              <a:rPr lang="pl-PL" sz="2800" kern="0" dirty="0" smtClean="0">
                <a:solidFill>
                  <a:srgbClr val="0070C0"/>
                </a:solidFill>
                <a:latin typeface="Calibri" panose="020F0502020204030204" pitchFamily="34" charset="0"/>
              </a:rPr>
              <a:t>Cierpliwość</a:t>
            </a:r>
          </a:p>
          <a:p>
            <a:pPr marL="342900" indent="-342900">
              <a:buFont typeface="+mj-lt"/>
              <a:buAutoNum type="arabicPeriod"/>
              <a:defRPr/>
            </a:pPr>
            <a:r>
              <a:rPr lang="pl-PL" sz="2800" kern="0" dirty="0" smtClean="0">
                <a:solidFill>
                  <a:srgbClr val="0070C0"/>
                </a:solidFill>
                <a:latin typeface="Calibri" panose="020F0502020204030204" pitchFamily="34" charset="0"/>
              </a:rPr>
              <a:t>Konsekwencja</a:t>
            </a:r>
          </a:p>
          <a:p>
            <a:pPr marL="342900" indent="-342900">
              <a:buFont typeface="+mj-lt"/>
              <a:buAutoNum type="arabicPeriod"/>
              <a:defRPr/>
            </a:pPr>
            <a:r>
              <a:rPr lang="pl-PL" sz="2800" kern="0" dirty="0" smtClean="0">
                <a:solidFill>
                  <a:srgbClr val="0070C0"/>
                </a:solidFill>
                <a:latin typeface="Calibri" panose="020F0502020204030204" pitchFamily="34" charset="0"/>
              </a:rPr>
              <a:t>Stanowczość (ciepła i życzliwa)</a:t>
            </a:r>
          </a:p>
          <a:p>
            <a:pPr marL="342900" indent="-342900">
              <a:buFont typeface="+mj-lt"/>
              <a:buAutoNum type="arabicPeriod"/>
              <a:defRPr/>
            </a:pPr>
            <a:r>
              <a:rPr lang="pl-PL" sz="2800" kern="0" dirty="0" smtClean="0">
                <a:solidFill>
                  <a:srgbClr val="0070C0"/>
                </a:solidFill>
                <a:latin typeface="Calibri" panose="020F0502020204030204" pitchFamily="34" charset="0"/>
              </a:rPr>
              <a:t>Komunikatywność</a:t>
            </a:r>
          </a:p>
          <a:p>
            <a:pPr marL="342900" indent="-342900">
              <a:buFont typeface="+mj-lt"/>
              <a:buAutoNum type="arabicPeriod"/>
              <a:defRPr/>
            </a:pPr>
            <a:r>
              <a:rPr lang="pl-PL" sz="2800" kern="0" dirty="0" smtClean="0">
                <a:solidFill>
                  <a:srgbClr val="0070C0"/>
                </a:solidFill>
                <a:latin typeface="Calibri" panose="020F0502020204030204" pitchFamily="34" charset="0"/>
              </a:rPr>
              <a:t>Umiejętność dyskretnego sprawowania władzy</a:t>
            </a:r>
          </a:p>
          <a:p>
            <a:pPr marL="342900" indent="-342900">
              <a:buFont typeface="+mj-lt"/>
              <a:buAutoNum type="arabicPeriod"/>
              <a:defRPr/>
            </a:pPr>
            <a:r>
              <a:rPr lang="pl-PL" sz="2800" kern="0" dirty="0" smtClean="0">
                <a:solidFill>
                  <a:srgbClr val="0070C0"/>
                </a:solidFill>
                <a:latin typeface="Calibri" panose="020F0502020204030204" pitchFamily="34" charset="0"/>
              </a:rPr>
              <a:t>Życzliwość i poczucie humoru</a:t>
            </a:r>
            <a:endParaRPr lang="pl-PL" sz="2800" dirty="0">
              <a:latin typeface="Calibri" panose="020F0502020204030204" pitchFamily="34" charset="0"/>
            </a:endParaRPr>
          </a:p>
          <a:p>
            <a:pPr marL="342900" indent="-342900">
              <a:buFont typeface="+mj-lt"/>
              <a:buAutoNum type="arabicPeriod"/>
              <a:defRPr/>
            </a:pPr>
            <a:endParaRPr lang="pl-PL" sz="2800" kern="0" dirty="0" smtClean="0">
              <a:solidFill>
                <a:srgbClr val="0070C0"/>
              </a:solidFill>
              <a:latin typeface="Calibri" panose="020F0502020204030204" pitchFamily="34" charset="0"/>
            </a:endParaRPr>
          </a:p>
        </p:txBody>
      </p:sp>
    </p:spTree>
    <p:extLst>
      <p:ext uri="{BB962C8B-B14F-4D97-AF65-F5344CB8AC3E}">
        <p14:creationId xmlns:p14="http://schemas.microsoft.com/office/powerpoint/2010/main" val="348823232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animEffect transition="in" filter="fade">
                                      <p:cBhvr>
                                        <p:cTn id="19" dur="500"/>
                                        <p:tgtEl>
                                          <p:spTgt spid="1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5">
                                            <p:txEl>
                                              <p:pRg st="4" end="4"/>
                                            </p:txEl>
                                          </p:spTgt>
                                        </p:tgtEl>
                                        <p:attrNameLst>
                                          <p:attrName>style.visibility</p:attrName>
                                        </p:attrNameLst>
                                      </p:cBhvr>
                                      <p:to>
                                        <p:strVal val="visible"/>
                                      </p:to>
                                    </p:set>
                                    <p:animEffect transition="in" filter="fade">
                                      <p:cBhvr>
                                        <p:cTn id="23" dur="500"/>
                                        <p:tgtEl>
                                          <p:spTgt spid="1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5">
                                            <p:txEl>
                                              <p:pRg st="5" end="5"/>
                                            </p:txEl>
                                          </p:spTgt>
                                        </p:tgtEl>
                                        <p:attrNameLst>
                                          <p:attrName>style.visibility</p:attrName>
                                        </p:attrNameLst>
                                      </p:cBhvr>
                                      <p:to>
                                        <p:strVal val="visible"/>
                                      </p:to>
                                    </p:set>
                                    <p:animEffect transition="in" filter="fade">
                                      <p:cBhvr>
                                        <p:cTn id="27" dur="500"/>
                                        <p:tgtEl>
                                          <p:spTgt spid="1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5">
                                            <p:txEl>
                                              <p:pRg st="6" end="6"/>
                                            </p:txEl>
                                          </p:spTgt>
                                        </p:tgtEl>
                                        <p:attrNameLst>
                                          <p:attrName>style.visibility</p:attrName>
                                        </p:attrNameLst>
                                      </p:cBhvr>
                                      <p:to>
                                        <p:strVal val="visible"/>
                                      </p:to>
                                    </p:set>
                                    <p:animEffect transition="in" filter="fade">
                                      <p:cBhvr>
                                        <p:cTn id="31" dur="500"/>
                                        <p:tgtEl>
                                          <p:spTgt spid="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331640" y="35820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Małżeństwo zakonem</a:t>
            </a:r>
          </a:p>
        </p:txBody>
      </p:sp>
      <p:sp>
        <p:nvSpPr>
          <p:cNvPr id="5" name="Content Placeholder 2"/>
          <p:cNvSpPr txBox="1">
            <a:spLocks/>
          </p:cNvSpPr>
          <p:nvPr/>
        </p:nvSpPr>
        <p:spPr>
          <a:xfrm>
            <a:off x="1331640" y="1189188"/>
            <a:ext cx="7385992" cy="5184576"/>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514350" indent="-514350">
              <a:buFont typeface="+mj-lt"/>
              <a:buAutoNum type="arabicPeriod"/>
              <a:defRPr/>
            </a:pPr>
            <a:r>
              <a:rPr lang="pl-PL" sz="2800" kern="0" dirty="0" smtClean="0">
                <a:solidFill>
                  <a:srgbClr val="0070C0"/>
                </a:solidFill>
                <a:latin typeface="Calibri" panose="020F0502020204030204" pitchFamily="34" charset="0"/>
              </a:rPr>
              <a:t>Św. Bernard z Clairvaux (XII w.)</a:t>
            </a:r>
          </a:p>
          <a:p>
            <a:pPr marL="812800" lvl="1" indent="-279400">
              <a:buFont typeface="Arial" panose="020B0604020202020204" pitchFamily="34" charset="0"/>
              <a:buChar char="•"/>
              <a:defRPr/>
            </a:pPr>
            <a:r>
              <a:rPr lang="pl-PL" sz="2000" kern="0" dirty="0" smtClean="0">
                <a:solidFill>
                  <a:srgbClr val="0070C0"/>
                </a:solidFill>
                <a:latin typeface="Calibri" panose="020F0502020204030204" pitchFamily="34" charset="0"/>
              </a:rPr>
              <a:t>Małżeństwo zakonem, dwoje zakonników, przeorem Pan Bóg</a:t>
            </a:r>
          </a:p>
          <a:p>
            <a:pPr marL="514350" indent="-514350">
              <a:buFont typeface="+mj-lt"/>
              <a:buAutoNum type="arabicPeriod"/>
              <a:defRPr/>
            </a:pPr>
            <a:r>
              <a:rPr lang="pl-PL" sz="2800" kern="0" dirty="0" smtClean="0">
                <a:solidFill>
                  <a:srgbClr val="0070C0"/>
                </a:solidFill>
                <a:latin typeface="Calibri" panose="020F0502020204030204" pitchFamily="34" charset="0"/>
              </a:rPr>
              <a:t>Mistrz </a:t>
            </a:r>
            <a:r>
              <a:rPr lang="pl-PL" sz="2800" kern="0" dirty="0" err="1" smtClean="0">
                <a:solidFill>
                  <a:srgbClr val="0070C0"/>
                </a:solidFill>
                <a:latin typeface="Calibri" panose="020F0502020204030204" pitchFamily="34" charset="0"/>
              </a:rPr>
              <a:t>Eckhart</a:t>
            </a:r>
            <a:r>
              <a:rPr lang="pl-PL" sz="2800" kern="0" dirty="0" smtClean="0">
                <a:solidFill>
                  <a:srgbClr val="0070C0"/>
                </a:solidFill>
                <a:latin typeface="Calibri" panose="020F0502020204030204" pitchFamily="34" charset="0"/>
              </a:rPr>
              <a:t> (XIII w.)</a:t>
            </a:r>
          </a:p>
          <a:p>
            <a:pPr marL="812800" lvl="1" indent="-279400">
              <a:buFont typeface="Arial" panose="020B0604020202020204" pitchFamily="34" charset="0"/>
              <a:buChar char="•"/>
              <a:defRPr/>
            </a:pPr>
            <a:r>
              <a:rPr lang="pl-PL" kern="0" dirty="0" smtClean="0">
                <a:solidFill>
                  <a:srgbClr val="0070C0"/>
                </a:solidFill>
                <a:latin typeface="Calibri" panose="020F0502020204030204" pitchFamily="34" charset="0"/>
              </a:rPr>
              <a:t>Pierwszy zakon założony przez samego Pana Boga</a:t>
            </a:r>
          </a:p>
          <a:p>
            <a:pPr marL="514350" indent="-514350">
              <a:buFont typeface="+mj-lt"/>
              <a:buAutoNum type="arabicPeriod"/>
              <a:defRPr/>
            </a:pPr>
            <a:r>
              <a:rPr lang="pl-PL" sz="2800" dirty="0" smtClean="0">
                <a:solidFill>
                  <a:srgbClr val="0070C0"/>
                </a:solidFill>
                <a:latin typeface="Calibri" panose="020F0502020204030204" pitchFamily="34" charset="0"/>
              </a:rPr>
              <a:t>Reguła małżeńska - Reguła zakonna</a:t>
            </a:r>
          </a:p>
          <a:p>
            <a:pPr marL="514350" indent="-514350">
              <a:buFont typeface="+mj-lt"/>
              <a:buAutoNum type="arabicPeriod"/>
              <a:defRPr/>
            </a:pPr>
            <a:r>
              <a:rPr lang="pl-PL" sz="2800" dirty="0" smtClean="0">
                <a:solidFill>
                  <a:srgbClr val="0070C0"/>
                </a:solidFill>
                <a:latin typeface="Calibri" panose="020F0502020204030204" pitchFamily="34" charset="0"/>
              </a:rPr>
              <a:t>Klasyczna droga mistyków:</a:t>
            </a:r>
          </a:p>
          <a:p>
            <a:pPr marL="812800" lvl="1" indent="-279400">
              <a:buFont typeface="+mj-lt"/>
              <a:buAutoNum type="alphaLcPeriod"/>
              <a:defRPr/>
            </a:pPr>
            <a:r>
              <a:rPr lang="pl-PL" sz="2000" dirty="0" smtClean="0">
                <a:solidFill>
                  <a:srgbClr val="0070C0"/>
                </a:solidFill>
                <a:latin typeface="Calibri" panose="020F0502020204030204" pitchFamily="34" charset="0"/>
              </a:rPr>
              <a:t>Oczyszczenie</a:t>
            </a:r>
          </a:p>
          <a:p>
            <a:pPr marL="812800" lvl="1" indent="-279400">
              <a:buFont typeface="+mj-lt"/>
              <a:buAutoNum type="alphaLcPeriod"/>
              <a:defRPr/>
            </a:pPr>
            <a:r>
              <a:rPr lang="pl-PL" sz="2000" dirty="0" smtClean="0">
                <a:solidFill>
                  <a:srgbClr val="0070C0"/>
                </a:solidFill>
                <a:latin typeface="Calibri" panose="020F0502020204030204" pitchFamily="34" charset="0"/>
              </a:rPr>
              <a:t>Oświecenie</a:t>
            </a:r>
          </a:p>
          <a:p>
            <a:pPr marL="812800" lvl="1" indent="-279400">
              <a:buFont typeface="+mj-lt"/>
              <a:buAutoNum type="alphaLcPeriod"/>
              <a:defRPr/>
            </a:pPr>
            <a:r>
              <a:rPr lang="pl-PL" sz="2000" dirty="0" smtClean="0">
                <a:solidFill>
                  <a:srgbClr val="0070C0"/>
                </a:solidFill>
                <a:latin typeface="Calibri" panose="020F0502020204030204" pitchFamily="34" charset="0"/>
              </a:rPr>
              <a:t>Zjednoczenie</a:t>
            </a:r>
          </a:p>
          <a:p>
            <a:pPr marL="514350" indent="-514350">
              <a:buFont typeface="+mj-lt"/>
              <a:buAutoNum type="arabicPeriod"/>
              <a:defRPr/>
            </a:pPr>
            <a:r>
              <a:rPr lang="pl-PL" sz="2800" dirty="0" smtClean="0">
                <a:solidFill>
                  <a:srgbClr val="0070C0"/>
                </a:solidFill>
                <a:latin typeface="Calibri" panose="020F0502020204030204" pitchFamily="34" charset="0"/>
              </a:rPr>
              <a:t>Śluby małżeńskie - Śluby </a:t>
            </a:r>
            <a:r>
              <a:rPr lang="pl-PL" sz="2800" dirty="0" smtClean="0">
                <a:solidFill>
                  <a:srgbClr val="0070C0"/>
                </a:solidFill>
                <a:latin typeface="Calibri" panose="020F0502020204030204" pitchFamily="34" charset="0"/>
              </a:rPr>
              <a:t>zakonne</a:t>
            </a:r>
          </a:p>
          <a:p>
            <a:pPr marL="514350" indent="-514350">
              <a:buFont typeface="+mj-lt"/>
              <a:buAutoNum type="arabicPeriod"/>
              <a:defRPr/>
            </a:pPr>
            <a:r>
              <a:rPr lang="pl-PL" sz="2800" dirty="0" smtClean="0">
                <a:solidFill>
                  <a:srgbClr val="0070C0"/>
                </a:solidFill>
                <a:latin typeface="Calibri" panose="020F0502020204030204" pitchFamily="34" charset="0"/>
              </a:rPr>
              <a:t>Kontemplacja Sakramentu Małżeństwa </a:t>
            </a:r>
            <a:br>
              <a:rPr lang="pl-PL" sz="2800" dirty="0" smtClean="0">
                <a:solidFill>
                  <a:srgbClr val="0070C0"/>
                </a:solidFill>
                <a:latin typeface="Calibri" panose="020F0502020204030204" pitchFamily="34" charset="0"/>
              </a:rPr>
            </a:br>
            <a:r>
              <a:rPr lang="pl-PL" dirty="0" smtClean="0">
                <a:solidFill>
                  <a:srgbClr val="0070C0"/>
                </a:solidFill>
                <a:latin typeface="Calibri" panose="020F0502020204030204" pitchFamily="34" charset="0"/>
              </a:rPr>
              <a:t>(o. Joachim Badeni)</a:t>
            </a:r>
            <a:endParaRPr lang="pl-PL"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85316846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Effect transition="in" filter="fade">
                                      <p:cBhvr>
                                        <p:cTn id="25" dur="500"/>
                                        <p:tgtEl>
                                          <p:spTgt spid="5">
                                            <p:txEl>
                                              <p:pRg st="5" end="5"/>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6" end="6"/>
                                            </p:txEl>
                                          </p:spTgt>
                                        </p:tgtEl>
                                        <p:attrNameLst>
                                          <p:attrName>style.visibility</p:attrName>
                                        </p:attrNameLst>
                                      </p:cBhvr>
                                      <p:to>
                                        <p:strVal val="visible"/>
                                      </p:to>
                                    </p:set>
                                    <p:animEffect transition="in" filter="fade">
                                      <p:cBhvr>
                                        <p:cTn id="28" dur="500"/>
                                        <p:tgtEl>
                                          <p:spTgt spid="5">
                                            <p:txEl>
                                              <p:pRg st="6" end="6"/>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Effect transition="in" filter="fade">
                                      <p:cBhvr>
                                        <p:cTn id="31" dur="500"/>
                                        <p:tgtEl>
                                          <p:spTgt spid="5">
                                            <p:txEl>
                                              <p:pRg st="7" end="7"/>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txEl>
                                              <p:pRg st="8" end="8"/>
                                            </p:txEl>
                                          </p:spTgt>
                                        </p:tgtEl>
                                        <p:attrNameLst>
                                          <p:attrName>style.visibility</p:attrName>
                                        </p:attrNameLst>
                                      </p:cBhvr>
                                      <p:to>
                                        <p:strVal val="visible"/>
                                      </p:to>
                                    </p:set>
                                    <p:animEffect transition="in" filter="fade">
                                      <p:cBhvr>
                                        <p:cTn id="34" dur="500"/>
                                        <p:tgtEl>
                                          <p:spTgt spid="5">
                                            <p:txEl>
                                              <p:pRg st="8" end="8"/>
                                            </p:txEl>
                                          </p:spTgt>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
                                            <p:txEl>
                                              <p:pRg st="9" end="9"/>
                                            </p:txEl>
                                          </p:spTgt>
                                        </p:tgtEl>
                                        <p:attrNameLst>
                                          <p:attrName>style.visibility</p:attrName>
                                        </p:attrNameLst>
                                      </p:cBhvr>
                                      <p:to>
                                        <p:strVal val="visible"/>
                                      </p:to>
                                    </p:set>
                                    <p:animEffect transition="in" filter="fade">
                                      <p:cBhvr>
                                        <p:cTn id="38" dur="500"/>
                                        <p:tgtEl>
                                          <p:spTgt spid="5">
                                            <p:txEl>
                                              <p:pRg st="9" end="9"/>
                                            </p:txEl>
                                          </p:spTgt>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
                                            <p:txEl>
                                              <p:pRg st="10" end="10"/>
                                            </p:txEl>
                                          </p:spTgt>
                                        </p:tgtEl>
                                        <p:attrNameLst>
                                          <p:attrName>style.visibility</p:attrName>
                                        </p:attrNameLst>
                                      </p:cBhvr>
                                      <p:to>
                                        <p:strVal val="visible"/>
                                      </p:to>
                                    </p:set>
                                    <p:animEffect transition="in" filter="fade">
                                      <p:cBhvr>
                                        <p:cTn id="42"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dvAuto="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Explosion 1 20"/>
          <p:cNvSpPr/>
          <p:nvPr/>
        </p:nvSpPr>
        <p:spPr>
          <a:xfrm>
            <a:off x="4681538" y="1446213"/>
            <a:ext cx="2906712" cy="1681162"/>
          </a:xfrm>
          <a:prstGeom prst="irregularSeal1">
            <a:avLst/>
          </a:prstGeom>
          <a:solidFill>
            <a:schemeClr val="bg2">
              <a:lumMod val="40000"/>
              <a:lumOff val="60000"/>
            </a:schemeClr>
          </a:solidFill>
          <a:ln/>
        </p:spPr>
        <p:style>
          <a:lnRef idx="1">
            <a:schemeClr val="accent6"/>
          </a:lnRef>
          <a:fillRef idx="3">
            <a:schemeClr val="accent6"/>
          </a:fillRef>
          <a:effectRef idx="2">
            <a:schemeClr val="accent6"/>
          </a:effectRef>
          <a:fontRef idx="minor">
            <a:schemeClr val="lt1"/>
          </a:fontRef>
        </p:style>
        <p:txBody>
          <a:bodyPr lIns="0" tIns="0" rIns="0" bIns="0" anchor="ctr"/>
          <a:lstStyle/>
          <a:p>
            <a:pPr algn="ctr" eaLnBrk="1" hangingPunct="1">
              <a:defRPr/>
            </a:pPr>
            <a:r>
              <a:rPr lang="pl-PL" sz="2400" dirty="0" smtClean="0">
                <a:latin typeface="Calibri" panose="020F0502020204030204" pitchFamily="34" charset="0"/>
                <a:hlinkClick r:id="rId3" action="ppaction://hlinksldjump"/>
              </a:rPr>
              <a:t>Ideologia</a:t>
            </a:r>
          </a:p>
          <a:p>
            <a:pPr algn="ctr" eaLnBrk="1" hangingPunct="1">
              <a:defRPr/>
            </a:pPr>
            <a:r>
              <a:rPr lang="pl-PL" sz="2400" dirty="0" err="1" smtClean="0">
                <a:latin typeface="Calibri" panose="020F0502020204030204" pitchFamily="34" charset="0"/>
                <a:hlinkClick r:id="rId3" action="ppaction://hlinksldjump"/>
              </a:rPr>
              <a:t>Gender</a:t>
            </a:r>
            <a:endParaRPr lang="pl-PL" sz="2400" dirty="0">
              <a:latin typeface="Calibri" panose="020F0502020204030204" pitchFamily="34" charset="0"/>
            </a:endParaRPr>
          </a:p>
        </p:txBody>
      </p:sp>
      <p:sp>
        <p:nvSpPr>
          <p:cNvPr id="9219" name="Title 1"/>
          <p:cNvSpPr>
            <a:spLocks noGrp="1"/>
          </p:cNvSpPr>
          <p:nvPr>
            <p:ph type="title"/>
          </p:nvPr>
        </p:nvSpPr>
        <p:spPr bwMode="auto">
          <a:xfrm>
            <a:off x="1702062" y="244475"/>
            <a:ext cx="6337300" cy="14398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b="1" dirty="0" smtClean="0">
                <a:latin typeface="Calibri" panose="020F0502020204030204" pitchFamily="34" charset="0"/>
              </a:rPr>
              <a:t>Świat dzisiejszy - </a:t>
            </a:r>
            <a:br>
              <a:rPr lang="pl-PL" b="1" dirty="0" smtClean="0">
                <a:latin typeface="Calibri" panose="020F0502020204030204" pitchFamily="34" charset="0"/>
              </a:rPr>
            </a:br>
            <a:r>
              <a:rPr lang="pl-PL" b="1" dirty="0" smtClean="0">
                <a:latin typeface="Calibri" panose="020F0502020204030204" pitchFamily="34" charset="0"/>
              </a:rPr>
              <a:t>pole bitwy o człowieka</a:t>
            </a:r>
          </a:p>
        </p:txBody>
      </p:sp>
      <p:pic>
        <p:nvPicPr>
          <p:cNvPr id="9220"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6839" y="5229543"/>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1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6338" y="3309938"/>
            <a:ext cx="1825625"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Explosion 1 12"/>
          <p:cNvSpPr/>
          <p:nvPr/>
        </p:nvSpPr>
        <p:spPr>
          <a:xfrm>
            <a:off x="1322388" y="4437063"/>
            <a:ext cx="2124075" cy="1223962"/>
          </a:xfrm>
          <a:prstGeom prst="irregularSeal1">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Rozwody</a:t>
            </a:r>
          </a:p>
        </p:txBody>
      </p:sp>
      <p:sp>
        <p:nvSpPr>
          <p:cNvPr id="14" name="Explosion 1 13"/>
          <p:cNvSpPr/>
          <p:nvPr/>
        </p:nvSpPr>
        <p:spPr>
          <a:xfrm>
            <a:off x="5591175" y="3573017"/>
            <a:ext cx="3419475" cy="1349822"/>
          </a:xfrm>
          <a:prstGeom prst="irregularSeal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hlinkClick r:id="rId5" action="ppaction://hlinksldjump"/>
              </a:rPr>
              <a:t>Antykoncepcja</a:t>
            </a:r>
            <a:endParaRPr lang="pl-PL" sz="2400" dirty="0">
              <a:latin typeface="Calibri" panose="020F0502020204030204" pitchFamily="34" charset="0"/>
            </a:endParaRPr>
          </a:p>
        </p:txBody>
      </p:sp>
      <p:sp>
        <p:nvSpPr>
          <p:cNvPr id="15" name="Explosion 1 14"/>
          <p:cNvSpPr/>
          <p:nvPr/>
        </p:nvSpPr>
        <p:spPr>
          <a:xfrm>
            <a:off x="5948363" y="2327275"/>
            <a:ext cx="3043237" cy="1657350"/>
          </a:xfrm>
          <a:prstGeom prst="irregularSeal1">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Zapłodnienie In-vitro</a:t>
            </a:r>
          </a:p>
        </p:txBody>
      </p:sp>
      <p:sp>
        <p:nvSpPr>
          <p:cNvPr id="16" name="Explosion 1 15"/>
          <p:cNvSpPr/>
          <p:nvPr/>
        </p:nvSpPr>
        <p:spPr>
          <a:xfrm>
            <a:off x="3848100" y="5489575"/>
            <a:ext cx="2668588" cy="1223963"/>
          </a:xfrm>
          <a:prstGeom prst="irregularSeal1">
            <a:avLst/>
          </a:prstGeom>
          <a:solidFill>
            <a:srgbClr val="FF66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hlinkClick r:id="rId6" action="ppaction://hlinksldjump"/>
              </a:rPr>
              <a:t>Pornografia</a:t>
            </a:r>
            <a:endParaRPr lang="pl-PL" sz="2400" dirty="0">
              <a:latin typeface="Calibri" panose="020F0502020204030204" pitchFamily="34" charset="0"/>
            </a:endParaRPr>
          </a:p>
        </p:txBody>
      </p:sp>
      <p:sp>
        <p:nvSpPr>
          <p:cNvPr id="17" name="Explosion 1 16"/>
          <p:cNvSpPr/>
          <p:nvPr/>
        </p:nvSpPr>
        <p:spPr>
          <a:xfrm>
            <a:off x="1204913" y="1792288"/>
            <a:ext cx="2917825" cy="1681162"/>
          </a:xfrm>
          <a:prstGeom prst="irregularSeal1">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Związki partnerskie</a:t>
            </a:r>
          </a:p>
        </p:txBody>
      </p:sp>
      <p:sp>
        <p:nvSpPr>
          <p:cNvPr id="18" name="Explosion 1 17"/>
          <p:cNvSpPr/>
          <p:nvPr/>
        </p:nvSpPr>
        <p:spPr>
          <a:xfrm>
            <a:off x="5375275" y="4503739"/>
            <a:ext cx="3635375" cy="1808162"/>
          </a:xfrm>
          <a:prstGeom prst="irregularSeal1">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Związki homoseksualne</a:t>
            </a:r>
          </a:p>
        </p:txBody>
      </p:sp>
      <p:sp>
        <p:nvSpPr>
          <p:cNvPr id="19" name="Explosion 1 18"/>
          <p:cNvSpPr/>
          <p:nvPr/>
        </p:nvSpPr>
        <p:spPr>
          <a:xfrm>
            <a:off x="1011238" y="3087688"/>
            <a:ext cx="2713037" cy="1681162"/>
          </a:xfrm>
          <a:prstGeom prst="irregularSeal1">
            <a:avLst/>
          </a:prstGeom>
          <a:solidFill>
            <a:schemeClr val="accent5">
              <a:lumMod val="5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Deprecjacja czystości</a:t>
            </a:r>
          </a:p>
        </p:txBody>
      </p:sp>
      <p:sp>
        <p:nvSpPr>
          <p:cNvPr id="20" name="Explosion 1 19"/>
          <p:cNvSpPr/>
          <p:nvPr/>
        </p:nvSpPr>
        <p:spPr>
          <a:xfrm>
            <a:off x="1711325" y="5360988"/>
            <a:ext cx="2246313" cy="1223962"/>
          </a:xfrm>
          <a:prstGeom prst="irregularSeal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Eutanazja</a:t>
            </a:r>
          </a:p>
        </p:txBody>
      </p:sp>
      <p:sp>
        <p:nvSpPr>
          <p:cNvPr id="6" name="Explosion 1 5"/>
          <p:cNvSpPr/>
          <p:nvPr/>
        </p:nvSpPr>
        <p:spPr>
          <a:xfrm>
            <a:off x="3348038" y="1995488"/>
            <a:ext cx="2097087" cy="1444625"/>
          </a:xfrm>
          <a:prstGeom prst="irregularSeal1">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sz="2400" dirty="0">
                <a:latin typeface="Calibri" panose="020F0502020204030204" pitchFamily="34" charset="0"/>
              </a:rPr>
              <a:t>Aborcja</a:t>
            </a:r>
          </a:p>
        </p:txBody>
      </p:sp>
      <p:sp>
        <p:nvSpPr>
          <p:cNvPr id="2" name="TextBox 1">
            <a:hlinkClick r:id="rId7" action="ppaction://hlinksldjump"/>
          </p:cNvPr>
          <p:cNvSpPr txBox="1"/>
          <p:nvPr/>
        </p:nvSpPr>
        <p:spPr>
          <a:xfrm>
            <a:off x="206817" y="6349881"/>
            <a:ext cx="1303690" cy="307777"/>
          </a:xfrm>
          <a:prstGeom prst="rect">
            <a:avLst/>
          </a:prstGeom>
          <a:solidFill>
            <a:srgbClr val="BEB8A8"/>
          </a:solidFill>
        </p:spPr>
        <p:style>
          <a:lnRef idx="0">
            <a:schemeClr val="accent2"/>
          </a:lnRef>
          <a:fillRef idx="3">
            <a:schemeClr val="accent2"/>
          </a:fillRef>
          <a:effectRef idx="3">
            <a:schemeClr val="accent2"/>
          </a:effectRef>
          <a:fontRef idx="minor">
            <a:schemeClr val="lt1"/>
          </a:fontRef>
        </p:style>
        <p:txBody>
          <a:bodyPr wrap="none" rtlCol="0">
            <a:spAutoFit/>
          </a:bodyPr>
          <a:lstStyle/>
          <a:p>
            <a:r>
              <a:rPr lang="pl-PL" sz="1400" dirty="0" smtClean="0">
                <a:solidFill>
                  <a:schemeClr val="tx1"/>
                </a:solidFill>
                <a:latin typeface="Calibri" panose="020F0502020204030204" pitchFamily="34" charset="0"/>
              </a:rPr>
              <a:t>Podsumowanie</a:t>
            </a:r>
            <a:endParaRPr lang="pl-PL" sz="1400" dirty="0">
              <a:solidFill>
                <a:schemeClr val="tx1"/>
              </a:solidFill>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1+#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4"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fill="hold"/>
                                        <p:tgtEl>
                                          <p:spTgt spid="16"/>
                                        </p:tgtEl>
                                        <p:attrNameLst>
                                          <p:attrName>ppt_x</p:attrName>
                                        </p:attrNameLst>
                                      </p:cBhvr>
                                      <p:tavLst>
                                        <p:tav tm="0">
                                          <p:val>
                                            <p:strVal val="#ppt_x"/>
                                          </p:val>
                                        </p:tav>
                                        <p:tav tm="100000">
                                          <p:val>
                                            <p:strVal val="#ppt_x"/>
                                          </p:val>
                                        </p:tav>
                                      </p:tavLst>
                                    </p:anim>
                                    <p:anim calcmode="lin" valueType="num">
                                      <p:cBhvr additive="base">
                                        <p:cTn id="23" dur="500" fill="hold"/>
                                        <p:tgtEl>
                                          <p:spTgt spid="16"/>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6" fill="hold" grpId="0" nodeType="after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1+#ppt_w/2"/>
                                          </p:val>
                                        </p:tav>
                                        <p:tav tm="100000">
                                          <p:val>
                                            <p:strVal val="#ppt_x"/>
                                          </p:val>
                                        </p:tav>
                                      </p:tavLst>
                                    </p:anim>
                                    <p:anim calcmode="lin" valueType="num">
                                      <p:cBhvr additive="base">
                                        <p:cTn id="33" dur="500" fill="hold"/>
                                        <p:tgtEl>
                                          <p:spTgt spid="18"/>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9"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0-#ppt_w/2"/>
                                          </p:val>
                                        </p:tav>
                                        <p:tav tm="100000">
                                          <p:val>
                                            <p:strVal val="#ppt_x"/>
                                          </p:val>
                                        </p:tav>
                                      </p:tavLst>
                                    </p:anim>
                                    <p:anim calcmode="lin" valueType="num">
                                      <p:cBhvr additive="base">
                                        <p:cTn id="38" dur="500" fill="hold"/>
                                        <p:tgtEl>
                                          <p:spTgt spid="17"/>
                                        </p:tgtEl>
                                        <p:attrNameLst>
                                          <p:attrName>ppt_y</p:attrName>
                                        </p:attrNameLst>
                                      </p:cBhvr>
                                      <p:tavLst>
                                        <p:tav tm="0">
                                          <p:val>
                                            <p:strVal val="0-#ppt_h/2"/>
                                          </p:val>
                                        </p:tav>
                                        <p:tav tm="100000">
                                          <p:val>
                                            <p:strVal val="#ppt_y"/>
                                          </p:val>
                                        </p:tav>
                                      </p:tavLst>
                                    </p:anim>
                                  </p:childTnLst>
                                </p:cTn>
                              </p:par>
                            </p:childTnLst>
                          </p:cTn>
                        </p:par>
                        <p:par>
                          <p:cTn id="39" fill="hold" nodeType="afterGroup">
                            <p:stCondLst>
                              <p:cond delay="3500"/>
                            </p:stCondLst>
                            <p:childTnLst>
                              <p:par>
                                <p:cTn id="40" presetID="2" presetClass="entr" presetSubtype="3"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1+#ppt_w/2"/>
                                          </p:val>
                                        </p:tav>
                                        <p:tav tm="100000">
                                          <p:val>
                                            <p:strVal val="#ppt_x"/>
                                          </p:val>
                                        </p:tav>
                                      </p:tavLst>
                                    </p:anim>
                                    <p:anim calcmode="lin" valueType="num">
                                      <p:cBhvr additive="base">
                                        <p:cTn id="43" dur="500" fill="hold"/>
                                        <p:tgtEl>
                                          <p:spTgt spid="15"/>
                                        </p:tgtEl>
                                        <p:attrNameLst>
                                          <p:attrName>ppt_y</p:attrName>
                                        </p:attrNameLst>
                                      </p:cBhvr>
                                      <p:tavLst>
                                        <p:tav tm="0">
                                          <p:val>
                                            <p:strVal val="0-#ppt_h/2"/>
                                          </p:val>
                                        </p:tav>
                                        <p:tav tm="100000">
                                          <p:val>
                                            <p:strVal val="#ppt_y"/>
                                          </p:val>
                                        </p:tav>
                                      </p:tavLst>
                                    </p:anim>
                                  </p:childTnLst>
                                </p:cTn>
                              </p:par>
                            </p:childTnLst>
                          </p:cTn>
                        </p:par>
                        <p:par>
                          <p:cTn id="44" fill="hold" nodeType="afterGroup">
                            <p:stCondLst>
                              <p:cond delay="4000"/>
                            </p:stCondLst>
                            <p:childTnLst>
                              <p:par>
                                <p:cTn id="45" presetID="2" presetClass="entr" presetSubtype="4" fill="hold" grpId="0" nodeType="after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3"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additive="base">
                                        <p:cTn id="52" dur="500" fill="hold"/>
                                        <p:tgtEl>
                                          <p:spTgt spid="21"/>
                                        </p:tgtEl>
                                        <p:attrNameLst>
                                          <p:attrName>ppt_x</p:attrName>
                                        </p:attrNameLst>
                                      </p:cBhvr>
                                      <p:tavLst>
                                        <p:tav tm="0">
                                          <p:val>
                                            <p:strVal val="1+#ppt_w/2"/>
                                          </p:val>
                                        </p:tav>
                                        <p:tav tm="100000">
                                          <p:val>
                                            <p:strVal val="#ppt_x"/>
                                          </p:val>
                                        </p:tav>
                                      </p:tavLst>
                                    </p:anim>
                                    <p:anim calcmode="lin" valueType="num">
                                      <p:cBhvr additive="base">
                                        <p:cTn id="53" dur="500" fill="hold"/>
                                        <p:tgtEl>
                                          <p:spTgt spid="2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3" grpId="0" animBg="1"/>
      <p:bldP spid="14" grpId="0" animBg="1"/>
      <p:bldP spid="15" grpId="0" animBg="1"/>
      <p:bldP spid="16" grpId="0" animBg="1"/>
      <p:bldP spid="17" grpId="0" animBg="1"/>
      <p:bldP spid="18" grpId="0" animBg="1"/>
      <p:bldP spid="19" grpId="0" animBg="1"/>
      <p:bldP spid="20"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Paweł VI: </a:t>
            </a:r>
            <a:r>
              <a:rPr lang="pl-PL" sz="3600" b="1" cap="none" dirty="0" err="1" smtClean="0">
                <a:latin typeface="Calibri" panose="020F0502020204030204" pitchFamily="34" charset="0"/>
              </a:rPr>
              <a:t>Humanae</a:t>
            </a:r>
            <a:r>
              <a:rPr lang="pl-PL" sz="3600" b="1" cap="none" dirty="0" smtClean="0">
                <a:latin typeface="Calibri" panose="020F0502020204030204" pitchFamily="34" charset="0"/>
              </a:rPr>
              <a:t> Vitae</a:t>
            </a:r>
          </a:p>
        </p:txBody>
      </p:sp>
      <p:sp>
        <p:nvSpPr>
          <p:cNvPr id="5" name="TextBox 2"/>
          <p:cNvSpPr txBox="1">
            <a:spLocks noChangeArrowheads="1"/>
          </p:cNvSpPr>
          <p:nvPr/>
        </p:nvSpPr>
        <p:spPr bwMode="auto">
          <a:xfrm>
            <a:off x="1139776" y="1052736"/>
            <a:ext cx="1833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400" b="1" dirty="0" smtClean="0">
                <a:latin typeface="Calibri" panose="020F0502020204030204" pitchFamily="34" charset="0"/>
              </a:rPr>
              <a:t>25 lipca 1968</a:t>
            </a:r>
            <a:endParaRPr lang="pl-PL" sz="2400" b="1" dirty="0">
              <a:latin typeface="Calibri" panose="020F0502020204030204" pitchFamily="34" charset="0"/>
            </a:endParaRPr>
          </a:p>
        </p:txBody>
      </p:sp>
      <p:sp>
        <p:nvSpPr>
          <p:cNvPr id="6" name="TextBox 2"/>
          <p:cNvSpPr txBox="1">
            <a:spLocks noChangeArrowheads="1"/>
          </p:cNvSpPr>
          <p:nvPr/>
        </p:nvSpPr>
        <p:spPr bwMode="auto">
          <a:xfrm>
            <a:off x="1115616" y="1988840"/>
            <a:ext cx="717664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eaLnBrk="1" hangingPunct="1">
              <a:buFont typeface="Arial" panose="020B0604020202020204" pitchFamily="34" charset="0"/>
              <a:buChar char="•"/>
            </a:pPr>
            <a:r>
              <a:rPr lang="pl-PL" sz="2400" dirty="0">
                <a:solidFill>
                  <a:srgbClr val="0070C0"/>
                </a:solidFill>
                <a:latin typeface="Calibri" panose="020F0502020204030204" pitchFamily="34" charset="0"/>
              </a:rPr>
              <a:t>Integralna wizja </a:t>
            </a:r>
            <a:r>
              <a:rPr lang="pl-PL" sz="2400" dirty="0" smtClean="0">
                <a:solidFill>
                  <a:srgbClr val="0070C0"/>
                </a:solidFill>
                <a:latin typeface="Calibri" panose="020F0502020204030204" pitchFamily="34" charset="0"/>
              </a:rPr>
              <a:t>człowieka</a:t>
            </a:r>
          </a:p>
          <a:p>
            <a:pPr marL="342900" indent="-342900" eaLnBrk="1" hangingPunct="1">
              <a:buFont typeface="Arial" panose="020B0604020202020204" pitchFamily="34" charset="0"/>
              <a:buChar char="•"/>
            </a:pPr>
            <a:r>
              <a:rPr lang="pl-PL" sz="2400" dirty="0">
                <a:solidFill>
                  <a:srgbClr val="0070C0"/>
                </a:solidFill>
                <a:latin typeface="Calibri" panose="020F0502020204030204" pitchFamily="34" charset="0"/>
              </a:rPr>
              <a:t>Miłość </a:t>
            </a:r>
            <a:r>
              <a:rPr lang="pl-PL" sz="2400" dirty="0" smtClean="0">
                <a:solidFill>
                  <a:srgbClr val="0070C0"/>
                </a:solidFill>
                <a:latin typeface="Calibri" panose="020F0502020204030204" pitchFamily="34" charset="0"/>
              </a:rPr>
              <a:t>małżeńska</a:t>
            </a:r>
          </a:p>
          <a:p>
            <a:pPr marL="342900" indent="-342900" eaLnBrk="1" hangingPunct="1">
              <a:buFont typeface="Arial" panose="020B0604020202020204" pitchFamily="34" charset="0"/>
              <a:buChar char="•"/>
            </a:pPr>
            <a:r>
              <a:rPr lang="pl-PL" sz="2400" dirty="0">
                <a:solidFill>
                  <a:srgbClr val="0070C0"/>
                </a:solidFill>
                <a:latin typeface="Calibri" panose="020F0502020204030204" pitchFamily="34" charset="0"/>
              </a:rPr>
              <a:t>Odpowiedzialne rodzicielstwo</a:t>
            </a:r>
            <a:endParaRPr lang="pl-PL" sz="2400" dirty="0" smtClean="0">
              <a:solidFill>
                <a:srgbClr val="0070C0"/>
              </a:solidFill>
              <a:latin typeface="Calibri" panose="020F0502020204030204" pitchFamily="34" charset="0"/>
            </a:endParaRPr>
          </a:p>
          <a:p>
            <a:pPr marL="342900" indent="-342900" eaLnBrk="1" hangingPunct="1">
              <a:buFont typeface="Arial" panose="020B0604020202020204" pitchFamily="34" charset="0"/>
              <a:buChar char="•"/>
            </a:pPr>
            <a:r>
              <a:rPr lang="pl-PL" sz="2400" dirty="0" smtClean="0">
                <a:solidFill>
                  <a:srgbClr val="0070C0"/>
                </a:solidFill>
                <a:latin typeface="Calibri" panose="020F0502020204030204" pitchFamily="34" charset="0"/>
              </a:rPr>
              <a:t>Wewnętrzny </a:t>
            </a:r>
            <a:r>
              <a:rPr lang="pl-PL" sz="2400" dirty="0">
                <a:solidFill>
                  <a:srgbClr val="0070C0"/>
                </a:solidFill>
                <a:latin typeface="Calibri" panose="020F0502020204030204" pitchFamily="34" charset="0"/>
              </a:rPr>
              <a:t>ład stosunku </a:t>
            </a:r>
            <a:r>
              <a:rPr lang="pl-PL" sz="2400" dirty="0" smtClean="0">
                <a:solidFill>
                  <a:srgbClr val="0070C0"/>
                </a:solidFill>
                <a:latin typeface="Calibri" panose="020F0502020204030204" pitchFamily="34" charset="0"/>
              </a:rPr>
              <a:t>małżeńskiego</a:t>
            </a:r>
          </a:p>
          <a:p>
            <a:pPr marL="342900" indent="-342900" eaLnBrk="1" hangingPunct="1">
              <a:buFont typeface="Arial" panose="020B0604020202020204" pitchFamily="34" charset="0"/>
              <a:buChar char="•"/>
            </a:pPr>
            <a:r>
              <a:rPr lang="pl-PL" sz="2400" dirty="0">
                <a:solidFill>
                  <a:srgbClr val="0070C0"/>
                </a:solidFill>
                <a:latin typeface="Calibri" panose="020F0502020204030204" pitchFamily="34" charset="0"/>
              </a:rPr>
              <a:t>Nierozerwalność podwójnej funkcji znaku w zbliżeniu </a:t>
            </a:r>
            <a:r>
              <a:rPr lang="pl-PL" sz="2400" dirty="0" smtClean="0">
                <a:solidFill>
                  <a:srgbClr val="0070C0"/>
                </a:solidFill>
                <a:latin typeface="Calibri" panose="020F0502020204030204" pitchFamily="34" charset="0"/>
              </a:rPr>
              <a:t>małżeńskim</a:t>
            </a:r>
          </a:p>
          <a:p>
            <a:pPr marL="342900" indent="-342900" eaLnBrk="1" hangingPunct="1">
              <a:buFont typeface="Arial" panose="020B0604020202020204" pitchFamily="34" charset="0"/>
              <a:buChar char="•"/>
            </a:pPr>
            <a:r>
              <a:rPr lang="pl-PL" sz="2400" dirty="0">
                <a:solidFill>
                  <a:srgbClr val="0070C0"/>
                </a:solidFill>
                <a:latin typeface="Calibri" panose="020F0502020204030204" pitchFamily="34" charset="0"/>
              </a:rPr>
              <a:t>Wierność wobec planu Bożego</a:t>
            </a:r>
            <a:endParaRPr lang="pl-PL" sz="2400" b="1" dirty="0">
              <a:solidFill>
                <a:srgbClr val="0070C0"/>
              </a:solidFill>
              <a:latin typeface="Calibri" panose="020F0502020204030204" pitchFamily="34" charset="0"/>
            </a:endParaRPr>
          </a:p>
        </p:txBody>
      </p:sp>
    </p:spTree>
    <p:extLst>
      <p:ext uri="{BB962C8B-B14F-4D97-AF65-F5344CB8AC3E}">
        <p14:creationId xmlns:p14="http://schemas.microsoft.com/office/powerpoint/2010/main" val="516752589"/>
      </p:ext>
    </p:extLst>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11561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Paweł VI: </a:t>
            </a:r>
            <a:r>
              <a:rPr lang="pl-PL" sz="3600" b="1" cap="none" dirty="0" err="1" smtClean="0">
                <a:latin typeface="Calibri" panose="020F0502020204030204" pitchFamily="34" charset="0"/>
              </a:rPr>
              <a:t>Humanae</a:t>
            </a:r>
            <a:r>
              <a:rPr lang="pl-PL" sz="3600" b="1" cap="none" dirty="0" smtClean="0">
                <a:latin typeface="Calibri" panose="020F0502020204030204" pitchFamily="34" charset="0"/>
              </a:rPr>
              <a:t> Vitae</a:t>
            </a:r>
          </a:p>
        </p:txBody>
      </p:sp>
      <p:sp>
        <p:nvSpPr>
          <p:cNvPr id="6" name="TextBox 2"/>
          <p:cNvSpPr txBox="1">
            <a:spLocks noChangeArrowheads="1"/>
          </p:cNvSpPr>
          <p:nvPr/>
        </p:nvSpPr>
        <p:spPr bwMode="auto">
          <a:xfrm>
            <a:off x="1139776" y="1387311"/>
            <a:ext cx="717664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pl-PL" sz="2400" dirty="0">
                <a:solidFill>
                  <a:srgbClr val="0070C0"/>
                </a:solidFill>
                <a:latin typeface="Calibri" panose="020F0502020204030204" pitchFamily="34" charset="0"/>
              </a:rPr>
              <a:t>Poważne następstwa sztucznej kontroli </a:t>
            </a:r>
            <a:r>
              <a:rPr lang="pl-PL" sz="2400" dirty="0" smtClean="0">
                <a:solidFill>
                  <a:srgbClr val="0070C0"/>
                </a:solidFill>
                <a:latin typeface="Calibri" panose="020F0502020204030204" pitchFamily="34" charset="0"/>
              </a:rPr>
              <a:t>urodzeń</a:t>
            </a:r>
          </a:p>
          <a:p>
            <a:pPr marL="457200" indent="-457200">
              <a:spcAft>
                <a:spcPts val="1200"/>
              </a:spcAft>
              <a:buFont typeface="+mj-lt"/>
              <a:buAutoNum type="arabicPeriod"/>
            </a:pPr>
            <a:r>
              <a:rPr lang="pl-PL" sz="2400" dirty="0" smtClean="0">
                <a:solidFill>
                  <a:srgbClr val="0070C0"/>
                </a:solidFill>
                <a:latin typeface="Calibri" panose="020F0502020204030204" pitchFamily="34" charset="0"/>
              </a:rPr>
              <a:t>„…jak </a:t>
            </a:r>
            <a:r>
              <a:rPr lang="pl-PL" sz="2400" dirty="0">
                <a:solidFill>
                  <a:srgbClr val="0070C0"/>
                </a:solidFill>
                <a:latin typeface="Calibri" panose="020F0502020204030204" pitchFamily="34" charset="0"/>
              </a:rPr>
              <a:t>bardzo tego rodzaju postępowanie otwiera szeroką i łatwą drogę </a:t>
            </a:r>
            <a:r>
              <a:rPr lang="pl-PL" sz="2400" dirty="0" smtClean="0">
                <a:solidFill>
                  <a:srgbClr val="0070C0"/>
                </a:solidFill>
                <a:latin typeface="Calibri" panose="020F0502020204030204" pitchFamily="34" charset="0"/>
              </a:rPr>
              <a:t>zarówno niewierności </a:t>
            </a:r>
            <a:r>
              <a:rPr lang="pl-PL" sz="2400" dirty="0">
                <a:solidFill>
                  <a:srgbClr val="0070C0"/>
                </a:solidFill>
                <a:latin typeface="Calibri" panose="020F0502020204030204" pitchFamily="34" charset="0"/>
              </a:rPr>
              <a:t>małżeńskiej, jak i ogólnemu upadkowi </a:t>
            </a:r>
            <a:r>
              <a:rPr lang="pl-PL" sz="2400" dirty="0" smtClean="0">
                <a:solidFill>
                  <a:srgbClr val="0070C0"/>
                </a:solidFill>
                <a:latin typeface="Calibri" panose="020F0502020204030204" pitchFamily="34" charset="0"/>
              </a:rPr>
              <a:t>obyczajów.”</a:t>
            </a:r>
          </a:p>
          <a:p>
            <a:pPr marL="457200" indent="-457200">
              <a:buFont typeface="+mj-lt"/>
              <a:buAutoNum type="arabicPeriod"/>
            </a:pPr>
            <a:r>
              <a:rPr lang="pl-PL" sz="2400" dirty="0" smtClean="0">
                <a:solidFill>
                  <a:srgbClr val="0070C0"/>
                </a:solidFill>
                <a:latin typeface="Calibri" panose="020F0502020204030204" pitchFamily="34" charset="0"/>
              </a:rPr>
              <a:t>„Należy </a:t>
            </a:r>
            <a:r>
              <a:rPr lang="pl-PL" sz="2400" dirty="0">
                <a:solidFill>
                  <a:srgbClr val="0070C0"/>
                </a:solidFill>
                <a:latin typeface="Calibri" panose="020F0502020204030204" pitchFamily="34" charset="0"/>
              </a:rPr>
              <a:t>również obawiać się i tego, że mężczyźni, przyzwyczaiwszy się do stosowania </a:t>
            </a:r>
            <a:r>
              <a:rPr lang="pl-PL" sz="2400" dirty="0" smtClean="0">
                <a:solidFill>
                  <a:srgbClr val="0070C0"/>
                </a:solidFill>
                <a:latin typeface="Calibri" panose="020F0502020204030204" pitchFamily="34" charset="0"/>
              </a:rPr>
              <a:t>praktyk antykoncepcyjnych</a:t>
            </a:r>
            <a:r>
              <a:rPr lang="pl-PL" sz="2400" dirty="0">
                <a:solidFill>
                  <a:srgbClr val="0070C0"/>
                </a:solidFill>
                <a:latin typeface="Calibri" panose="020F0502020204030204" pitchFamily="34" charset="0"/>
              </a:rPr>
              <a:t>, zatracą szacunek dla kobiet i lekceważąc ich psychofizyczną równowagę</a:t>
            </a:r>
            <a:r>
              <a:rPr lang="pl-PL" sz="2400" dirty="0" smtClean="0">
                <a:solidFill>
                  <a:srgbClr val="0070C0"/>
                </a:solidFill>
                <a:latin typeface="Calibri" panose="020F0502020204030204" pitchFamily="34" charset="0"/>
              </a:rPr>
              <a:t>, sprowadzą </a:t>
            </a:r>
            <a:r>
              <a:rPr lang="pl-PL" sz="2400" dirty="0">
                <a:solidFill>
                  <a:srgbClr val="0070C0"/>
                </a:solidFill>
                <a:latin typeface="Calibri" panose="020F0502020204030204" pitchFamily="34" charset="0"/>
              </a:rPr>
              <a:t>je do roli narzędzia, służącego </a:t>
            </a:r>
            <a:r>
              <a:rPr lang="pl-PL" sz="2400" dirty="0" smtClean="0">
                <a:solidFill>
                  <a:srgbClr val="0070C0"/>
                </a:solidFill>
                <a:latin typeface="Calibri" panose="020F0502020204030204" pitchFamily="34" charset="0"/>
              </a:rPr>
              <a:t>zaspokajaniu </a:t>
            </a:r>
            <a:r>
              <a:rPr lang="pl-PL" sz="2400" dirty="0">
                <a:solidFill>
                  <a:srgbClr val="0070C0"/>
                </a:solidFill>
                <a:latin typeface="Calibri" panose="020F0502020204030204" pitchFamily="34" charset="0"/>
              </a:rPr>
              <a:t>swojej egoistycznej żądzy, a </a:t>
            </a:r>
            <a:r>
              <a:rPr lang="pl-PL" sz="2400" dirty="0" smtClean="0">
                <a:solidFill>
                  <a:srgbClr val="0070C0"/>
                </a:solidFill>
                <a:latin typeface="Calibri" panose="020F0502020204030204" pitchFamily="34" charset="0"/>
              </a:rPr>
              <a:t>w konsekwencji </a:t>
            </a:r>
            <a:r>
              <a:rPr lang="pl-PL" sz="2400" dirty="0">
                <a:solidFill>
                  <a:srgbClr val="0070C0"/>
                </a:solidFill>
                <a:latin typeface="Calibri" panose="020F0502020204030204" pitchFamily="34" charset="0"/>
              </a:rPr>
              <a:t>przestaną je uważać za godne szacunku i miłości towarzyszki życia</a:t>
            </a:r>
            <a:r>
              <a:rPr lang="pl-PL" sz="2400" dirty="0" smtClean="0">
                <a:solidFill>
                  <a:srgbClr val="0070C0"/>
                </a:solidFill>
                <a:latin typeface="Calibri" panose="020F0502020204030204" pitchFamily="34" charset="0"/>
              </a:rPr>
              <a:t>.”</a:t>
            </a:r>
          </a:p>
        </p:txBody>
      </p:sp>
      <p:sp>
        <p:nvSpPr>
          <p:cNvPr id="7" name="TextBox 2"/>
          <p:cNvSpPr txBox="1">
            <a:spLocks noChangeArrowheads="1"/>
          </p:cNvSpPr>
          <p:nvPr/>
        </p:nvSpPr>
        <p:spPr bwMode="auto">
          <a:xfrm>
            <a:off x="6876256" y="505842"/>
            <a:ext cx="1833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400" b="1" dirty="0" smtClean="0">
                <a:latin typeface="Calibri" panose="020F0502020204030204" pitchFamily="34" charset="0"/>
              </a:rPr>
              <a:t>25 lipca 1968</a:t>
            </a:r>
            <a:endParaRPr lang="pl-PL" sz="2400" b="1" dirty="0">
              <a:latin typeface="Calibri" panose="020F0502020204030204" pitchFamily="34" charset="0"/>
            </a:endParaRPr>
          </a:p>
        </p:txBody>
      </p:sp>
    </p:spTree>
    <p:extLst>
      <p:ext uri="{BB962C8B-B14F-4D97-AF65-F5344CB8AC3E}">
        <p14:creationId xmlns:p14="http://schemas.microsoft.com/office/powerpoint/2010/main" val="1932889140"/>
      </p:ext>
    </p:extLst>
  </p:cSld>
  <p:clrMapOvr>
    <a:masterClrMapping/>
  </p:clrMapOvr>
  <p:transition spd="med">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966788" y="332655"/>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Paweł VI: </a:t>
            </a:r>
            <a:r>
              <a:rPr lang="pl-PL" sz="3600" b="1" cap="none" dirty="0" err="1" smtClean="0">
                <a:latin typeface="Calibri" panose="020F0502020204030204" pitchFamily="34" charset="0"/>
              </a:rPr>
              <a:t>Humanae</a:t>
            </a:r>
            <a:r>
              <a:rPr lang="pl-PL" sz="3600" b="1" cap="none" dirty="0" smtClean="0">
                <a:latin typeface="Calibri" panose="020F0502020204030204" pitchFamily="34" charset="0"/>
              </a:rPr>
              <a:t> Vitae</a:t>
            </a:r>
          </a:p>
        </p:txBody>
      </p:sp>
      <p:sp>
        <p:nvSpPr>
          <p:cNvPr id="6" name="TextBox 2"/>
          <p:cNvSpPr txBox="1">
            <a:spLocks noChangeArrowheads="1"/>
          </p:cNvSpPr>
          <p:nvPr/>
        </p:nvSpPr>
        <p:spPr bwMode="auto">
          <a:xfrm>
            <a:off x="915802" y="1313880"/>
            <a:ext cx="7976678" cy="5047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pl-PL" sz="2400" dirty="0">
                <a:solidFill>
                  <a:srgbClr val="0070C0"/>
                </a:solidFill>
                <a:latin typeface="Calibri" panose="020F0502020204030204" pitchFamily="34" charset="0"/>
              </a:rPr>
              <a:t>Poważne następstwa sztucznej kontroli </a:t>
            </a:r>
            <a:r>
              <a:rPr lang="pl-PL" sz="2400" dirty="0" smtClean="0">
                <a:solidFill>
                  <a:srgbClr val="0070C0"/>
                </a:solidFill>
                <a:latin typeface="Calibri" panose="020F0502020204030204" pitchFamily="34" charset="0"/>
              </a:rPr>
              <a:t>urodzeń</a:t>
            </a:r>
          </a:p>
          <a:p>
            <a:pPr marL="457200" indent="-457200">
              <a:buFont typeface="+mj-lt"/>
              <a:buAutoNum type="arabicPeriod" startAt="3"/>
            </a:pPr>
            <a:r>
              <a:rPr lang="pl-PL" sz="2400" dirty="0" smtClean="0">
                <a:solidFill>
                  <a:srgbClr val="0070C0"/>
                </a:solidFill>
                <a:latin typeface="Calibri" panose="020F0502020204030204" pitchFamily="34" charset="0"/>
              </a:rPr>
              <a:t>„Trzeba </a:t>
            </a:r>
            <a:r>
              <a:rPr lang="pl-PL" sz="2400" dirty="0">
                <a:solidFill>
                  <a:srgbClr val="0070C0"/>
                </a:solidFill>
                <a:latin typeface="Calibri" panose="020F0502020204030204" pitchFamily="34" charset="0"/>
              </a:rPr>
              <a:t>wreszcie pilnie rozważyć i to, jak bardzo niebezpieczne możliwości przyznałoby się w </a:t>
            </a:r>
            <a:r>
              <a:rPr lang="pl-PL" sz="2400" dirty="0" smtClean="0">
                <a:solidFill>
                  <a:srgbClr val="0070C0"/>
                </a:solidFill>
                <a:latin typeface="Calibri" panose="020F0502020204030204" pitchFamily="34" charset="0"/>
              </a:rPr>
              <a:t>ten sposób </a:t>
            </a:r>
            <a:r>
              <a:rPr lang="pl-PL" sz="2400" dirty="0">
                <a:solidFill>
                  <a:srgbClr val="0070C0"/>
                </a:solidFill>
                <a:latin typeface="Calibri" panose="020F0502020204030204" pitchFamily="34" charset="0"/>
              </a:rPr>
              <a:t>kierownikom państw, nie troszczącym się o prawa moralne. Któż mógłby wtedy </a:t>
            </a:r>
            <a:r>
              <a:rPr lang="pl-PL" sz="2400" dirty="0" smtClean="0">
                <a:solidFill>
                  <a:srgbClr val="0070C0"/>
                </a:solidFill>
                <a:latin typeface="Calibri" panose="020F0502020204030204" pitchFamily="34" charset="0"/>
              </a:rPr>
              <a:t>obwinić władzę </a:t>
            </a:r>
            <a:r>
              <a:rPr lang="pl-PL" sz="2400" dirty="0">
                <a:solidFill>
                  <a:srgbClr val="0070C0"/>
                </a:solidFill>
                <a:latin typeface="Calibri" panose="020F0502020204030204" pitchFamily="34" charset="0"/>
              </a:rPr>
              <a:t>państwową o stosowanie w skali całego społeczeństwa takich rozwiązań, które </a:t>
            </a:r>
            <a:r>
              <a:rPr lang="pl-PL" sz="2400" dirty="0" smtClean="0">
                <a:solidFill>
                  <a:srgbClr val="0070C0"/>
                </a:solidFill>
                <a:latin typeface="Calibri" panose="020F0502020204030204" pitchFamily="34" charset="0"/>
              </a:rPr>
              <a:t>przyznano </a:t>
            </a:r>
            <a:r>
              <a:rPr lang="pl-PL" sz="2400" dirty="0">
                <a:solidFill>
                  <a:srgbClr val="0070C0"/>
                </a:solidFill>
                <a:latin typeface="Calibri" panose="020F0502020204030204" pitchFamily="34" charset="0"/>
              </a:rPr>
              <a:t>by małżonkom jako godziwe w rozwiązywaniu problemów występujących w </a:t>
            </a:r>
            <a:r>
              <a:rPr lang="pl-PL" sz="2400" dirty="0" smtClean="0">
                <a:solidFill>
                  <a:srgbClr val="0070C0"/>
                </a:solidFill>
                <a:latin typeface="Calibri" panose="020F0502020204030204" pitchFamily="34" charset="0"/>
              </a:rPr>
              <a:t>poszczególnych rodzinach</a:t>
            </a:r>
            <a:r>
              <a:rPr lang="pl-PL" sz="2400" dirty="0">
                <a:solidFill>
                  <a:srgbClr val="0070C0"/>
                </a:solidFill>
                <a:latin typeface="Calibri" panose="020F0502020204030204" pitchFamily="34" charset="0"/>
              </a:rPr>
              <a:t>? </a:t>
            </a:r>
            <a:br>
              <a:rPr lang="pl-PL" sz="2400" dirty="0">
                <a:solidFill>
                  <a:srgbClr val="0070C0"/>
                </a:solidFill>
                <a:latin typeface="Calibri" panose="020F0502020204030204" pitchFamily="34" charset="0"/>
              </a:rPr>
            </a:br>
            <a:r>
              <a:rPr lang="pl-PL" sz="2400" dirty="0" smtClean="0">
                <a:solidFill>
                  <a:srgbClr val="0070C0"/>
                </a:solidFill>
                <a:latin typeface="Calibri" panose="020F0502020204030204" pitchFamily="34" charset="0"/>
              </a:rPr>
              <a:t>Któż </a:t>
            </a:r>
            <a:r>
              <a:rPr lang="pl-PL" sz="2400" dirty="0">
                <a:solidFill>
                  <a:srgbClr val="0070C0"/>
                </a:solidFill>
                <a:latin typeface="Calibri" panose="020F0502020204030204" pitchFamily="34" charset="0"/>
              </a:rPr>
              <a:t>zabroniłby rządcom państw propagować metody antykoncepcyjne, jeśli uznaliby </a:t>
            </a:r>
            <a:r>
              <a:rPr lang="pl-PL" sz="2400" dirty="0" smtClean="0">
                <a:solidFill>
                  <a:srgbClr val="0070C0"/>
                </a:solidFill>
                <a:latin typeface="Calibri" panose="020F0502020204030204" pitchFamily="34" charset="0"/>
              </a:rPr>
              <a:t>je za </a:t>
            </a:r>
            <a:r>
              <a:rPr lang="pl-PL" sz="2400" dirty="0">
                <a:solidFill>
                  <a:srgbClr val="0070C0"/>
                </a:solidFill>
                <a:latin typeface="Calibri" panose="020F0502020204030204" pitchFamily="34" charset="0"/>
              </a:rPr>
              <a:t>skuteczniejsze, co więcej, nawet nakazywać ich stosowanie członkom społeczeństwa, </a:t>
            </a:r>
            <a:r>
              <a:rPr lang="pl-PL" sz="2400" dirty="0" smtClean="0">
                <a:solidFill>
                  <a:srgbClr val="0070C0"/>
                </a:solidFill>
                <a:latin typeface="Calibri" panose="020F0502020204030204" pitchFamily="34" charset="0"/>
              </a:rPr>
              <a:t>ilekroć uważaliby </a:t>
            </a:r>
            <a:r>
              <a:rPr lang="pl-PL" sz="2400" dirty="0">
                <a:solidFill>
                  <a:srgbClr val="0070C0"/>
                </a:solidFill>
                <a:latin typeface="Calibri" panose="020F0502020204030204" pitchFamily="34" charset="0"/>
              </a:rPr>
              <a:t>to za konieczne</a:t>
            </a:r>
            <a:r>
              <a:rPr lang="pl-PL" sz="2400" dirty="0" smtClean="0">
                <a:solidFill>
                  <a:srgbClr val="0070C0"/>
                </a:solidFill>
                <a:latin typeface="Calibri" panose="020F0502020204030204" pitchFamily="34" charset="0"/>
              </a:rPr>
              <a:t>?”</a:t>
            </a:r>
          </a:p>
        </p:txBody>
      </p:sp>
      <p:sp>
        <p:nvSpPr>
          <p:cNvPr id="7" name="TextBox 2"/>
          <p:cNvSpPr txBox="1">
            <a:spLocks noChangeArrowheads="1"/>
          </p:cNvSpPr>
          <p:nvPr/>
        </p:nvSpPr>
        <p:spPr bwMode="auto">
          <a:xfrm>
            <a:off x="6901578" y="505842"/>
            <a:ext cx="1833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400" b="1" dirty="0" smtClean="0">
                <a:latin typeface="Calibri" panose="020F0502020204030204" pitchFamily="34" charset="0"/>
              </a:rPr>
              <a:t>25 lipca 1968</a:t>
            </a:r>
            <a:endParaRPr lang="pl-PL" sz="2400" b="1" dirty="0">
              <a:latin typeface="Calibri" panose="020F0502020204030204" pitchFamily="34" charset="0"/>
            </a:endParaRPr>
          </a:p>
        </p:txBody>
      </p:sp>
    </p:spTree>
    <p:extLst>
      <p:ext uri="{BB962C8B-B14F-4D97-AF65-F5344CB8AC3E}">
        <p14:creationId xmlns:p14="http://schemas.microsoft.com/office/powerpoint/2010/main" val="1296493720"/>
      </p:ext>
    </p:extLst>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966788" y="332655"/>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Paweł VI: </a:t>
            </a:r>
            <a:r>
              <a:rPr lang="pl-PL" sz="3600" b="1" cap="none" dirty="0" err="1" smtClean="0">
                <a:latin typeface="Calibri" panose="020F0502020204030204" pitchFamily="34" charset="0"/>
              </a:rPr>
              <a:t>Humanae</a:t>
            </a:r>
            <a:r>
              <a:rPr lang="pl-PL" sz="3600" b="1" cap="none" dirty="0" smtClean="0">
                <a:latin typeface="Calibri" panose="020F0502020204030204" pitchFamily="34" charset="0"/>
              </a:rPr>
              <a:t> Vitae</a:t>
            </a:r>
          </a:p>
        </p:txBody>
      </p:sp>
      <p:sp>
        <p:nvSpPr>
          <p:cNvPr id="6" name="TextBox 2"/>
          <p:cNvSpPr txBox="1">
            <a:spLocks noChangeArrowheads="1"/>
          </p:cNvSpPr>
          <p:nvPr/>
        </p:nvSpPr>
        <p:spPr bwMode="auto">
          <a:xfrm>
            <a:off x="962100" y="1722236"/>
            <a:ext cx="7976678"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Aft>
                <a:spcPts val="1200"/>
              </a:spcAft>
            </a:pPr>
            <a:r>
              <a:rPr lang="pl-PL" sz="2400" dirty="0" smtClean="0">
                <a:solidFill>
                  <a:srgbClr val="0070C0"/>
                </a:solidFill>
                <a:latin typeface="Calibri" panose="020F0502020204030204" pitchFamily="34" charset="0"/>
              </a:rPr>
              <a:t>Do biskupów</a:t>
            </a:r>
          </a:p>
          <a:p>
            <a:pPr>
              <a:spcAft>
                <a:spcPts val="1200"/>
              </a:spcAft>
            </a:pPr>
            <a:r>
              <a:rPr lang="pl-PL" sz="2400" dirty="0" smtClean="0">
                <a:solidFill>
                  <a:srgbClr val="0070C0"/>
                </a:solidFill>
                <a:latin typeface="Calibri" panose="020F0502020204030204" pitchFamily="34" charset="0"/>
              </a:rPr>
              <a:t>Do </a:t>
            </a:r>
            <a:r>
              <a:rPr lang="pl-PL" sz="2400" dirty="0">
                <a:solidFill>
                  <a:srgbClr val="0070C0"/>
                </a:solidFill>
                <a:latin typeface="Calibri" panose="020F0502020204030204" pitchFamily="34" charset="0"/>
              </a:rPr>
              <a:t>Was, drodzy </a:t>
            </a:r>
            <a:r>
              <a:rPr lang="pl-PL" sz="2400" dirty="0" smtClean="0">
                <a:solidFill>
                  <a:srgbClr val="0070C0"/>
                </a:solidFill>
                <a:latin typeface="Calibri" panose="020F0502020204030204" pitchFamily="34" charset="0"/>
              </a:rPr>
              <a:t>i czcigodni </a:t>
            </a:r>
            <a:r>
              <a:rPr lang="pl-PL" sz="2400" dirty="0">
                <a:solidFill>
                  <a:srgbClr val="0070C0"/>
                </a:solidFill>
                <a:latin typeface="Calibri" panose="020F0502020204030204" pitchFamily="34" charset="0"/>
              </a:rPr>
              <a:t>Bracia w </a:t>
            </a:r>
            <a:r>
              <a:rPr lang="pl-PL" sz="2400" dirty="0" smtClean="0">
                <a:solidFill>
                  <a:srgbClr val="0070C0"/>
                </a:solidFill>
                <a:latin typeface="Calibri" panose="020F0502020204030204" pitchFamily="34" charset="0"/>
              </a:rPr>
              <a:t>episkopacie (..) kierujmy </a:t>
            </a:r>
            <a:r>
              <a:rPr lang="pl-PL" sz="2400" dirty="0">
                <a:solidFill>
                  <a:srgbClr val="0070C0"/>
                </a:solidFill>
                <a:latin typeface="Calibri" panose="020F0502020204030204" pitchFamily="34" charset="0"/>
              </a:rPr>
              <a:t>tę naglącą prośbę, abyście z wszelką gorliwością </a:t>
            </a:r>
            <a:r>
              <a:rPr lang="pl-PL" sz="2400" dirty="0" smtClean="0">
                <a:solidFill>
                  <a:srgbClr val="0070C0"/>
                </a:solidFill>
                <a:latin typeface="Calibri" panose="020F0502020204030204" pitchFamily="34" charset="0"/>
              </a:rPr>
              <a:t>i niezwłocznie </a:t>
            </a:r>
            <a:r>
              <a:rPr lang="pl-PL" sz="2400" dirty="0">
                <a:solidFill>
                  <a:srgbClr val="0070C0"/>
                </a:solidFill>
                <a:latin typeface="Calibri" panose="020F0502020204030204" pitchFamily="34" charset="0"/>
              </a:rPr>
              <a:t>oddali się dziełu zabezpieczenia małżeństwa i obrony jego świętości tak, aby </a:t>
            </a:r>
            <a:r>
              <a:rPr lang="pl-PL" sz="2400" dirty="0" smtClean="0">
                <a:solidFill>
                  <a:srgbClr val="0070C0"/>
                </a:solidFill>
                <a:latin typeface="Calibri" panose="020F0502020204030204" pitchFamily="34" charset="0"/>
              </a:rPr>
              <a:t>życie małżeńskie </a:t>
            </a:r>
            <a:r>
              <a:rPr lang="pl-PL" sz="2400" dirty="0">
                <a:solidFill>
                  <a:srgbClr val="0070C0"/>
                </a:solidFill>
                <a:latin typeface="Calibri" panose="020F0502020204030204" pitchFamily="34" charset="0"/>
              </a:rPr>
              <a:t>osiągało coraz wyższą ludzką i chrześcijańską doskonałość. </a:t>
            </a:r>
            <a:endParaRPr lang="pl-PL" sz="2400" dirty="0" smtClean="0">
              <a:solidFill>
                <a:srgbClr val="0070C0"/>
              </a:solidFill>
              <a:latin typeface="Calibri" panose="020F0502020204030204" pitchFamily="34" charset="0"/>
            </a:endParaRPr>
          </a:p>
          <a:p>
            <a:pPr>
              <a:spcAft>
                <a:spcPts val="1200"/>
              </a:spcAft>
            </a:pPr>
            <a:r>
              <a:rPr lang="pl-PL" sz="2400" dirty="0" smtClean="0">
                <a:solidFill>
                  <a:srgbClr val="0070C0"/>
                </a:solidFill>
                <a:latin typeface="Calibri" panose="020F0502020204030204" pitchFamily="34" charset="0"/>
              </a:rPr>
              <a:t>Zadanie </a:t>
            </a:r>
            <a:r>
              <a:rPr lang="pl-PL" sz="2400" dirty="0">
                <a:solidFill>
                  <a:srgbClr val="0070C0"/>
                </a:solidFill>
                <a:latin typeface="Calibri" panose="020F0502020204030204" pitchFamily="34" charset="0"/>
              </a:rPr>
              <a:t>to uważajcie </a:t>
            </a:r>
            <a:r>
              <a:rPr lang="pl-PL" sz="2400" dirty="0" smtClean="0">
                <a:solidFill>
                  <a:srgbClr val="0070C0"/>
                </a:solidFill>
                <a:latin typeface="Calibri" panose="020F0502020204030204" pitchFamily="34" charset="0"/>
              </a:rPr>
              <a:t>za najważniejsze </a:t>
            </a:r>
            <a:r>
              <a:rPr lang="pl-PL" sz="2400" dirty="0">
                <a:solidFill>
                  <a:srgbClr val="0070C0"/>
                </a:solidFill>
                <a:latin typeface="Calibri" panose="020F0502020204030204" pitchFamily="34" charset="0"/>
              </a:rPr>
              <a:t>dzieło i obowiązek nałożony na Was w obecnych czasach.</a:t>
            </a:r>
            <a:endParaRPr lang="pl-PL" sz="2400" dirty="0" smtClean="0">
              <a:solidFill>
                <a:srgbClr val="0070C0"/>
              </a:solidFill>
              <a:latin typeface="Calibri" panose="020F0502020204030204" pitchFamily="34" charset="0"/>
            </a:endParaRPr>
          </a:p>
        </p:txBody>
      </p:sp>
      <p:sp>
        <p:nvSpPr>
          <p:cNvPr id="7" name="TextBox 2"/>
          <p:cNvSpPr txBox="1">
            <a:spLocks noChangeArrowheads="1"/>
          </p:cNvSpPr>
          <p:nvPr/>
        </p:nvSpPr>
        <p:spPr bwMode="auto">
          <a:xfrm>
            <a:off x="6901578" y="505842"/>
            <a:ext cx="18331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400" b="1" dirty="0" smtClean="0">
                <a:latin typeface="Calibri" panose="020F0502020204030204" pitchFamily="34" charset="0"/>
              </a:rPr>
              <a:t>25 lipca 1968</a:t>
            </a:r>
            <a:endParaRPr lang="pl-PL" sz="2400" b="1" dirty="0">
              <a:latin typeface="Calibri" panose="020F0502020204030204" pitchFamily="34" charset="0"/>
            </a:endParaRPr>
          </a:p>
        </p:txBody>
      </p:sp>
    </p:spTree>
    <p:extLst>
      <p:ext uri="{BB962C8B-B14F-4D97-AF65-F5344CB8AC3E}">
        <p14:creationId xmlns:p14="http://schemas.microsoft.com/office/powerpoint/2010/main" val="3971446409"/>
      </p:ext>
    </p:extLst>
  </p:cSld>
  <p:clrMapOvr>
    <a:masterClrMapping/>
  </p:clrMapOvr>
  <p:transition spd="med">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475656" y="332656"/>
            <a:ext cx="72008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3600" b="1" cap="none" dirty="0" smtClean="0">
                <a:latin typeface="Calibri" panose="020F0502020204030204" pitchFamily="34" charset="0"/>
              </a:rPr>
              <a:t>Rozwody w USA, 1950 - 2001</a:t>
            </a:r>
          </a:p>
        </p:txBody>
      </p:sp>
      <p:graphicFrame>
        <p:nvGraphicFramePr>
          <p:cNvPr id="8" name="Chart 7"/>
          <p:cNvGraphicFramePr>
            <a:graphicFrameLocks/>
          </p:cNvGraphicFramePr>
          <p:nvPr>
            <p:extLst>
              <p:ext uri="{D42A27DB-BD31-4B8C-83A1-F6EECF244321}">
                <p14:modId xmlns:p14="http://schemas.microsoft.com/office/powerpoint/2010/main" val="19517956"/>
              </p:ext>
            </p:extLst>
          </p:nvPr>
        </p:nvGraphicFramePr>
        <p:xfrm>
          <a:off x="1475656" y="1340768"/>
          <a:ext cx="6903665" cy="4932958"/>
        </p:xfrm>
        <a:graphic>
          <a:graphicData uri="http://schemas.openxmlformats.org/drawingml/2006/chart">
            <c:chart xmlns:c="http://schemas.openxmlformats.org/drawingml/2006/chart" xmlns:r="http://schemas.openxmlformats.org/officeDocument/2006/relationships" r:id="rId4"/>
          </a:graphicData>
        </a:graphic>
      </p:graphicFrame>
      <p:sp>
        <p:nvSpPr>
          <p:cNvPr id="2" name="Up Arrow 1"/>
          <p:cNvSpPr/>
          <p:nvPr/>
        </p:nvSpPr>
        <p:spPr>
          <a:xfrm>
            <a:off x="2771800" y="4365104"/>
            <a:ext cx="432048" cy="936104"/>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Rectangle 3"/>
          <p:cNvSpPr/>
          <p:nvPr/>
        </p:nvSpPr>
        <p:spPr>
          <a:xfrm>
            <a:off x="3419872" y="4509990"/>
            <a:ext cx="4572000" cy="707886"/>
          </a:xfrm>
          <a:prstGeom prst="rect">
            <a:avLst/>
          </a:prstGeom>
          <a:solidFill>
            <a:schemeClr val="bg1"/>
          </a:solidFill>
        </p:spPr>
        <p:txBody>
          <a:bodyPr>
            <a:spAutoFit/>
          </a:bodyPr>
          <a:lstStyle/>
          <a:p>
            <a:r>
              <a:rPr lang="pl-PL" sz="2000" dirty="0">
                <a:latin typeface="Calibri" panose="020F0502020204030204" pitchFamily="34" charset="0"/>
              </a:rPr>
              <a:t>Pigułki antykoncepcyjne pojawiają się </a:t>
            </a:r>
          </a:p>
          <a:p>
            <a:r>
              <a:rPr lang="pl-PL" sz="2000" dirty="0">
                <a:latin typeface="Calibri" panose="020F0502020204030204" pitchFamily="34" charset="0"/>
              </a:rPr>
              <a:t>w aptekach w USA</a:t>
            </a:r>
            <a:endParaRPr lang="pl-PL" sz="2000" dirty="0">
              <a:latin typeface="Calibri" panose="020F0502020204030204" pitchFamily="34" charset="0"/>
            </a:endParaRPr>
          </a:p>
        </p:txBody>
      </p:sp>
    </p:spTree>
    <p:extLst>
      <p:ext uri="{BB962C8B-B14F-4D97-AF65-F5344CB8AC3E}">
        <p14:creationId xmlns:p14="http://schemas.microsoft.com/office/powerpoint/2010/main" val="553741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1259539" y="1061910"/>
            <a:ext cx="727102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sz="2000" dirty="0" smtClean="0">
                <a:latin typeface="Calibri" panose="020F0502020204030204" pitchFamily="34" charset="0"/>
              </a:rPr>
              <a:t>(</a:t>
            </a:r>
            <a:r>
              <a:rPr lang="pl-PL" sz="2000" dirty="0">
                <a:latin typeface="Calibri" panose="020F0502020204030204" pitchFamily="34" charset="0"/>
              </a:rPr>
              <a:t>tablica prawdy, tablica funkcji, tablica wierności – </a:t>
            </a:r>
            <a:br>
              <a:rPr lang="pl-PL" sz="2000" dirty="0">
                <a:latin typeface="Calibri" panose="020F0502020204030204" pitchFamily="34" charset="0"/>
              </a:rPr>
            </a:br>
            <a:r>
              <a:rPr lang="pl-PL" sz="2000" dirty="0">
                <a:latin typeface="Calibri" panose="020F0502020204030204" pitchFamily="34" charset="0"/>
              </a:rPr>
              <a:t>stosowana w analizie i syntezie układów logicznych, algebra Boole’a)</a:t>
            </a:r>
          </a:p>
        </p:txBody>
      </p:sp>
      <p:graphicFrame>
        <p:nvGraphicFramePr>
          <p:cNvPr id="5" name="Table 4"/>
          <p:cNvGraphicFramePr>
            <a:graphicFrameLocks noGrp="1"/>
          </p:cNvGraphicFramePr>
          <p:nvPr>
            <p:extLst>
              <p:ext uri="{D42A27DB-BD31-4B8C-83A1-F6EECF244321}">
                <p14:modId xmlns:p14="http://schemas.microsoft.com/office/powerpoint/2010/main" val="2417923726"/>
              </p:ext>
            </p:extLst>
          </p:nvPr>
        </p:nvGraphicFramePr>
        <p:xfrm>
          <a:off x="1908175" y="2421979"/>
          <a:ext cx="6480175" cy="3743325"/>
        </p:xfrm>
        <a:graphic>
          <a:graphicData uri="http://schemas.openxmlformats.org/drawingml/2006/table">
            <a:tbl>
              <a:tblPr firstRow="1" bandRow="1">
                <a:tableStyleId>{5C22544A-7EE6-4342-B048-85BDC9FD1C3A}</a:tableStyleId>
              </a:tblPr>
              <a:tblGrid>
                <a:gridCol w="2031829"/>
                <a:gridCol w="2031829"/>
                <a:gridCol w="2416517"/>
              </a:tblGrid>
              <a:tr h="748665">
                <a:tc>
                  <a:txBody>
                    <a:bodyPr/>
                    <a:lstStyle/>
                    <a:p>
                      <a:pPr algn="ctr"/>
                      <a:endParaRPr lang="pl-PL" sz="2000" dirty="0">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pl-PL" dirty="0">
                        <a:solidFill>
                          <a:srgbClr val="FF0000"/>
                        </a:solidFill>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pl-PL" sz="2000" dirty="0" smtClean="0">
                          <a:solidFill>
                            <a:schemeClr val="tx1"/>
                          </a:solidFill>
                          <a:latin typeface="Calibri" panose="020F0502020204030204" pitchFamily="34" charset="0"/>
                        </a:rPr>
                        <a:t>Sytuacja</a:t>
                      </a:r>
                      <a:r>
                        <a:rPr lang="pl-PL" sz="2000" dirty="0" smtClean="0">
                          <a:solidFill>
                            <a:srgbClr val="FF0000"/>
                          </a:solidFill>
                          <a:latin typeface="Calibri" panose="020F0502020204030204" pitchFamily="34" charset="0"/>
                        </a:rPr>
                        <a:t> </a:t>
                      </a:r>
                      <a:endParaRPr lang="pl-PL" sz="2000" dirty="0">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48665">
                <a:tc>
                  <a:txBody>
                    <a:bodyPr/>
                    <a:lstStyle/>
                    <a:p>
                      <a:pPr algn="ctr"/>
                      <a:r>
                        <a:rPr lang="pl-PL" sz="2000" b="1" dirty="0" smtClean="0">
                          <a:ln>
                            <a:noFill/>
                          </a:ln>
                          <a:solidFill>
                            <a:srgbClr val="FF0000"/>
                          </a:solidFill>
                          <a:latin typeface="Calibri" panose="020F0502020204030204" pitchFamily="34" charset="0"/>
                        </a:rPr>
                        <a:t>NIE</a:t>
                      </a:r>
                      <a:endParaRPr lang="pl-PL" sz="2000" b="1" dirty="0">
                        <a:ln>
                          <a:noFill/>
                        </a:ln>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ln>
                            <a:noFill/>
                          </a:ln>
                          <a:solidFill>
                            <a:srgbClr val="FF0000"/>
                          </a:solidFill>
                          <a:latin typeface="Calibri" panose="020F0502020204030204" pitchFamily="34" charset="0"/>
                        </a:rPr>
                        <a:t>NIE</a:t>
                      </a:r>
                      <a:endParaRPr lang="pl-PL" sz="2000" b="1" dirty="0">
                        <a:ln>
                          <a:noFill/>
                        </a:ln>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solidFill>
                            <a:srgbClr val="FF0000"/>
                          </a:solidFill>
                          <a:latin typeface="Calibri" panose="020F0502020204030204" pitchFamily="34" charset="0"/>
                        </a:rPr>
                        <a:t>?</a:t>
                      </a:r>
                      <a:endParaRPr lang="pl-PL" sz="2000" b="1" dirty="0">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748665">
                <a:tc>
                  <a:txBody>
                    <a:bodyPr/>
                    <a:lstStyle/>
                    <a:p>
                      <a:pPr algn="ctr"/>
                      <a:r>
                        <a:rPr lang="pl-PL" sz="2000" b="1" dirty="0" smtClean="0">
                          <a:ln>
                            <a:noFill/>
                          </a:ln>
                          <a:solidFill>
                            <a:srgbClr val="FF0000"/>
                          </a:solidFill>
                          <a:latin typeface="Calibri" panose="020F0502020204030204" pitchFamily="34" charset="0"/>
                        </a:rPr>
                        <a:t>NIE</a:t>
                      </a:r>
                      <a:endParaRPr lang="pl-PL" sz="2000" b="1" dirty="0">
                        <a:ln>
                          <a:noFill/>
                        </a:ln>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ln>
                            <a:noFill/>
                          </a:ln>
                          <a:solidFill>
                            <a:srgbClr val="4A9C00"/>
                          </a:solidFill>
                          <a:latin typeface="Calibri" panose="020F0502020204030204" pitchFamily="34" charset="0"/>
                        </a:rPr>
                        <a:t>TAK</a:t>
                      </a:r>
                      <a:endParaRPr lang="pl-PL" sz="2000" b="1" dirty="0">
                        <a:ln>
                          <a:noFill/>
                        </a:ln>
                        <a:solidFill>
                          <a:srgbClr val="4A9C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2000" b="1" dirty="0" smtClean="0">
                          <a:solidFill>
                            <a:srgbClr val="FF0000"/>
                          </a:solidFill>
                          <a:latin typeface="Calibri" panose="020F0502020204030204" pitchFamily="34" charset="0"/>
                        </a:rPr>
                        <a:t>?</a:t>
                      </a: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748665">
                <a:tc>
                  <a:txBody>
                    <a:bodyPr/>
                    <a:lstStyle/>
                    <a:p>
                      <a:pPr algn="ctr"/>
                      <a:r>
                        <a:rPr lang="pl-PL" sz="2000" b="1" dirty="0" smtClean="0">
                          <a:ln>
                            <a:noFill/>
                          </a:ln>
                          <a:solidFill>
                            <a:srgbClr val="4A9C00"/>
                          </a:solidFill>
                          <a:latin typeface="Calibri" panose="020F0502020204030204" pitchFamily="34" charset="0"/>
                        </a:rPr>
                        <a:t>TAK</a:t>
                      </a:r>
                      <a:endParaRPr lang="pl-PL" sz="2000" b="1" dirty="0">
                        <a:ln>
                          <a:noFill/>
                        </a:ln>
                        <a:solidFill>
                          <a:srgbClr val="4A9C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ln>
                            <a:noFill/>
                          </a:ln>
                          <a:solidFill>
                            <a:srgbClr val="FF0000"/>
                          </a:solidFill>
                          <a:latin typeface="Calibri" panose="020F0502020204030204" pitchFamily="34" charset="0"/>
                        </a:rPr>
                        <a:t>NIE</a:t>
                      </a:r>
                      <a:endParaRPr lang="pl-PL" sz="2000" b="1" dirty="0">
                        <a:ln>
                          <a:noFill/>
                        </a:ln>
                        <a:solidFill>
                          <a:srgbClr val="FF00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pl-PL" sz="2000" b="1" dirty="0" smtClean="0">
                          <a:solidFill>
                            <a:srgbClr val="FF0000"/>
                          </a:solidFill>
                          <a:latin typeface="Calibri" panose="020F0502020204030204" pitchFamily="34" charset="0"/>
                        </a:rPr>
                        <a:t>?</a:t>
                      </a: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r h="748665">
                <a:tc>
                  <a:txBody>
                    <a:bodyPr/>
                    <a:lstStyle/>
                    <a:p>
                      <a:pPr algn="ctr"/>
                      <a:r>
                        <a:rPr lang="pl-PL" sz="2000" b="1" dirty="0" smtClean="0">
                          <a:ln>
                            <a:noFill/>
                          </a:ln>
                          <a:solidFill>
                            <a:srgbClr val="4A9C00"/>
                          </a:solidFill>
                          <a:latin typeface="Calibri" panose="020F0502020204030204" pitchFamily="34" charset="0"/>
                        </a:rPr>
                        <a:t>TAK</a:t>
                      </a:r>
                      <a:endParaRPr lang="pl-PL" sz="2000" b="1" dirty="0">
                        <a:ln>
                          <a:noFill/>
                        </a:ln>
                        <a:solidFill>
                          <a:srgbClr val="4A9C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ln>
                            <a:noFill/>
                          </a:ln>
                          <a:solidFill>
                            <a:srgbClr val="4A9C00"/>
                          </a:solidFill>
                          <a:latin typeface="Calibri" panose="020F0502020204030204" pitchFamily="34" charset="0"/>
                        </a:rPr>
                        <a:t>TAK</a:t>
                      </a:r>
                      <a:endParaRPr lang="pl-PL" sz="2000" b="1" dirty="0">
                        <a:ln>
                          <a:noFill/>
                        </a:ln>
                        <a:solidFill>
                          <a:srgbClr val="4A9C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c>
                  <a:txBody>
                    <a:bodyPr/>
                    <a:lstStyle/>
                    <a:p>
                      <a:pPr algn="ctr"/>
                      <a:r>
                        <a:rPr lang="pl-PL" sz="2000" b="1" dirty="0" smtClean="0">
                          <a:solidFill>
                            <a:srgbClr val="4A9C00"/>
                          </a:solidFill>
                          <a:latin typeface="Calibri" panose="020F0502020204030204" pitchFamily="34" charset="0"/>
                        </a:rPr>
                        <a:t>?</a:t>
                      </a:r>
                      <a:endParaRPr lang="pl-PL" sz="2000" b="1" dirty="0">
                        <a:solidFill>
                          <a:srgbClr val="4A9C00"/>
                        </a:solidFill>
                        <a:latin typeface="Calibri" panose="020F0502020204030204" pitchFamily="34" charset="0"/>
                      </a:endParaRPr>
                    </a:p>
                  </a:txBody>
                  <a:tcPr marL="91432" marR="91432" marT="45707" marB="4570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95000"/>
                      </a:schemeClr>
                    </a:solidFill>
                  </a:tcPr>
                </a:tc>
              </a:tr>
            </a:tbl>
          </a:graphicData>
        </a:graphic>
      </p:graphicFrame>
      <p:pic>
        <p:nvPicPr>
          <p:cNvPr id="11295"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444208" y="3357785"/>
            <a:ext cx="1490088" cy="369332"/>
          </a:xfrm>
          <a:prstGeom prst="rect">
            <a:avLst/>
          </a:prstGeom>
          <a:solidFill>
            <a:schemeClr val="accent3">
              <a:lumMod val="95000"/>
            </a:schemeClr>
          </a:solidFill>
        </p:spPr>
        <p:txBody>
          <a:bodyPr wrap="none" rtlCol="0">
            <a:spAutoFit/>
          </a:bodyPr>
          <a:lstStyle/>
          <a:p>
            <a:r>
              <a:rPr lang="pl-PL" b="1" dirty="0">
                <a:solidFill>
                  <a:srgbClr val="FF0000"/>
                </a:solidFill>
                <a:latin typeface="Calibri" panose="020F0502020204030204" pitchFamily="34" charset="0"/>
              </a:rPr>
              <a:t>Prostytucja, </a:t>
            </a:r>
            <a:r>
              <a:rPr lang="pl-PL" b="1" dirty="0" smtClean="0">
                <a:solidFill>
                  <a:srgbClr val="FF0000"/>
                </a:solidFill>
                <a:latin typeface="Calibri" panose="020F0502020204030204" pitchFamily="34" charset="0"/>
              </a:rPr>
              <a:t>§</a:t>
            </a:r>
            <a:endParaRPr lang="pl-PL" b="1" dirty="0">
              <a:solidFill>
                <a:srgbClr val="FF0000"/>
              </a:solidFill>
              <a:latin typeface="Calibri" panose="020F0502020204030204" pitchFamily="34" charset="0"/>
            </a:endParaRPr>
          </a:p>
        </p:txBody>
      </p:sp>
      <p:grpSp>
        <p:nvGrpSpPr>
          <p:cNvPr id="3" name="Group 2"/>
          <p:cNvGrpSpPr/>
          <p:nvPr/>
        </p:nvGrpSpPr>
        <p:grpSpPr>
          <a:xfrm>
            <a:off x="2267744" y="2048304"/>
            <a:ext cx="1367682" cy="969746"/>
            <a:chOff x="2267744" y="1615463"/>
            <a:chExt cx="1367682" cy="969746"/>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940859">
              <a:off x="2565705" y="1615463"/>
              <a:ext cx="703142" cy="703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2267744" y="2215877"/>
              <a:ext cx="1367682" cy="369332"/>
            </a:xfrm>
            <a:prstGeom prst="rect">
              <a:avLst/>
            </a:prstGeom>
            <a:noFill/>
          </p:spPr>
          <p:txBody>
            <a:bodyPr wrap="none" rtlCol="0">
              <a:spAutoFit/>
            </a:bodyPr>
            <a:lstStyle/>
            <a:p>
              <a:r>
                <a:rPr lang="pl-PL" b="1" dirty="0" smtClean="0">
                  <a:latin typeface="Calibri" panose="020F0502020204030204" pitchFamily="34" charset="0"/>
                </a:rPr>
                <a:t>Znak miłości</a:t>
              </a:r>
              <a:endParaRPr lang="pl-PL" b="1" dirty="0">
                <a:latin typeface="Calibri" panose="020F0502020204030204" pitchFamily="34" charset="0"/>
              </a:endParaRPr>
            </a:p>
          </p:txBody>
        </p:sp>
      </p:grpSp>
      <p:grpSp>
        <p:nvGrpSpPr>
          <p:cNvPr id="4" name="Group 3"/>
          <p:cNvGrpSpPr/>
          <p:nvPr/>
        </p:nvGrpSpPr>
        <p:grpSpPr>
          <a:xfrm>
            <a:off x="4316114" y="1945411"/>
            <a:ext cx="1157881" cy="1072639"/>
            <a:chOff x="4316114" y="1512570"/>
            <a:chExt cx="1157881" cy="1072639"/>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4687" y="1512570"/>
              <a:ext cx="820737"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4316114" y="2215877"/>
              <a:ext cx="1157881" cy="369332"/>
            </a:xfrm>
            <a:prstGeom prst="rect">
              <a:avLst/>
            </a:prstGeom>
            <a:noFill/>
          </p:spPr>
          <p:txBody>
            <a:bodyPr wrap="none" rtlCol="0">
              <a:spAutoFit/>
            </a:bodyPr>
            <a:lstStyle/>
            <a:p>
              <a:r>
                <a:rPr lang="pl-PL" b="1" dirty="0" smtClean="0">
                  <a:latin typeface="Calibri" panose="020F0502020204030204" pitchFamily="34" charset="0"/>
                </a:rPr>
                <a:t>Znak życia</a:t>
              </a:r>
              <a:endParaRPr lang="pl-PL" b="1" dirty="0">
                <a:latin typeface="Calibri" panose="020F0502020204030204" pitchFamily="34" charset="0"/>
              </a:endParaRPr>
            </a:p>
          </p:txBody>
        </p:sp>
      </p:grpSp>
      <p:sp>
        <p:nvSpPr>
          <p:cNvPr id="12" name="TextBox 11"/>
          <p:cNvSpPr txBox="1"/>
          <p:nvPr/>
        </p:nvSpPr>
        <p:spPr>
          <a:xfrm>
            <a:off x="6613188" y="4077865"/>
            <a:ext cx="1152128" cy="369332"/>
          </a:xfrm>
          <a:prstGeom prst="rect">
            <a:avLst/>
          </a:prstGeom>
          <a:solidFill>
            <a:schemeClr val="accent3">
              <a:lumMod val="95000"/>
            </a:schemeClr>
          </a:solidFill>
        </p:spPr>
        <p:txBody>
          <a:bodyPr wrap="square" rtlCol="0">
            <a:spAutoFit/>
          </a:bodyPr>
          <a:lstStyle/>
          <a:p>
            <a:r>
              <a:rPr lang="pl-PL" b="1" dirty="0" smtClean="0">
                <a:solidFill>
                  <a:srgbClr val="FF0000"/>
                </a:solidFill>
                <a:latin typeface="Calibri" panose="020F0502020204030204" pitchFamily="34" charset="0"/>
              </a:rPr>
              <a:t>Gwałt, §</a:t>
            </a:r>
            <a:endParaRPr lang="pl-PL" b="1" dirty="0">
              <a:solidFill>
                <a:srgbClr val="FF0000"/>
              </a:solidFill>
              <a:latin typeface="Calibri" panose="020F0502020204030204" pitchFamily="34" charset="0"/>
            </a:endParaRPr>
          </a:p>
        </p:txBody>
      </p:sp>
      <p:sp>
        <p:nvSpPr>
          <p:cNvPr id="13" name="TextBox 12"/>
          <p:cNvSpPr txBox="1"/>
          <p:nvPr/>
        </p:nvSpPr>
        <p:spPr>
          <a:xfrm>
            <a:off x="6253148" y="4825359"/>
            <a:ext cx="1872208" cy="369332"/>
          </a:xfrm>
          <a:prstGeom prst="rect">
            <a:avLst/>
          </a:prstGeom>
          <a:solidFill>
            <a:schemeClr val="accent3">
              <a:lumMod val="95000"/>
            </a:schemeClr>
          </a:solidFill>
        </p:spPr>
        <p:txBody>
          <a:bodyPr wrap="square" rtlCol="0">
            <a:spAutoFit/>
          </a:bodyPr>
          <a:lstStyle/>
          <a:p>
            <a:r>
              <a:rPr lang="pl-PL" b="1" dirty="0" smtClean="0">
                <a:solidFill>
                  <a:srgbClr val="FF0000"/>
                </a:solidFill>
                <a:latin typeface="Calibri" panose="020F0502020204030204" pitchFamily="34" charset="0"/>
              </a:rPr>
              <a:t>Antykoncepcja, §</a:t>
            </a:r>
            <a:endParaRPr lang="pl-PL" b="1" dirty="0">
              <a:solidFill>
                <a:srgbClr val="FF0000"/>
              </a:solidFill>
              <a:latin typeface="Calibri" panose="020F0502020204030204" pitchFamily="34" charset="0"/>
            </a:endParaRPr>
          </a:p>
        </p:txBody>
      </p:sp>
      <p:sp>
        <p:nvSpPr>
          <p:cNvPr id="14" name="TextBox 13"/>
          <p:cNvSpPr txBox="1"/>
          <p:nvPr/>
        </p:nvSpPr>
        <p:spPr>
          <a:xfrm>
            <a:off x="6084168" y="5446017"/>
            <a:ext cx="2232248" cy="646331"/>
          </a:xfrm>
          <a:prstGeom prst="rect">
            <a:avLst/>
          </a:prstGeom>
          <a:solidFill>
            <a:schemeClr val="accent3">
              <a:lumMod val="95000"/>
            </a:schemeClr>
          </a:solidFill>
        </p:spPr>
        <p:txBody>
          <a:bodyPr wrap="square" rtlCol="0">
            <a:spAutoFit/>
          </a:bodyPr>
          <a:lstStyle/>
          <a:p>
            <a:pPr algn="ctr"/>
            <a:r>
              <a:rPr lang="pl-PL" b="1" dirty="0">
                <a:solidFill>
                  <a:srgbClr val="4A9C00"/>
                </a:solidFill>
                <a:latin typeface="Calibri" panose="020F0502020204030204" pitchFamily="34" charset="0"/>
              </a:rPr>
              <a:t>Zgodność z naturą</a:t>
            </a:r>
          </a:p>
          <a:p>
            <a:pPr algn="ctr"/>
            <a:r>
              <a:rPr lang="pl-PL" b="1" dirty="0">
                <a:solidFill>
                  <a:srgbClr val="4A9C00"/>
                </a:solidFill>
                <a:latin typeface="Calibri" panose="020F0502020204030204" pitchFamily="34" charset="0"/>
              </a:rPr>
              <a:t>Prawda</a:t>
            </a:r>
          </a:p>
        </p:txBody>
      </p:sp>
      <p:sp>
        <p:nvSpPr>
          <p:cNvPr id="6" name="Title 5"/>
          <p:cNvSpPr>
            <a:spLocks noGrp="1"/>
          </p:cNvSpPr>
          <p:nvPr>
            <p:ph type="title"/>
          </p:nvPr>
        </p:nvSpPr>
        <p:spPr>
          <a:xfrm>
            <a:off x="1403648" y="518358"/>
            <a:ext cx="7126920" cy="567056"/>
          </a:xfrm>
        </p:spPr>
        <p:txBody>
          <a:bodyPr/>
          <a:lstStyle/>
          <a:p>
            <a:r>
              <a:rPr lang="pl-PL" sz="3200" b="1" dirty="0" smtClean="0">
                <a:latin typeface="Calibri" panose="020F0502020204030204" pitchFamily="34" charset="0"/>
              </a:rPr>
              <a:t>Tablica </a:t>
            </a:r>
            <a:r>
              <a:rPr lang="pl-PL" sz="3200" b="1" dirty="0" err="1" smtClean="0">
                <a:latin typeface="Calibri" panose="020F0502020204030204" pitchFamily="34" charset="0"/>
              </a:rPr>
              <a:t>Karnaugh</a:t>
            </a:r>
            <a:endParaRPr lang="pl-PL" sz="3200" b="1" dirty="0">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762000" y="609600"/>
            <a:ext cx="769620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b="1" dirty="0" smtClean="0">
                <a:latin typeface="Calibri" panose="020F0502020204030204" pitchFamily="34" charset="0"/>
              </a:rPr>
              <a:t>Trzy tajemnice</a:t>
            </a:r>
          </a:p>
        </p:txBody>
      </p:sp>
      <p:sp>
        <p:nvSpPr>
          <p:cNvPr id="3" name="Content Placeholder 2"/>
          <p:cNvSpPr>
            <a:spLocks noGrp="1"/>
          </p:cNvSpPr>
          <p:nvPr>
            <p:ph idx="1"/>
          </p:nvPr>
        </p:nvSpPr>
        <p:spPr bwMode="auto">
          <a:xfrm>
            <a:off x="1403350" y="1590675"/>
            <a:ext cx="6838950" cy="4525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nSpc>
                <a:spcPct val="250000"/>
              </a:lnSpc>
            </a:pPr>
            <a:r>
              <a:rPr lang="pl-PL" sz="3600" dirty="0" smtClean="0">
                <a:solidFill>
                  <a:srgbClr val="0070C0"/>
                </a:solidFill>
                <a:latin typeface="Calibri" panose="020F0502020204030204" pitchFamily="34" charset="0"/>
              </a:rPr>
              <a:t>Stworzenie materii</a:t>
            </a:r>
          </a:p>
          <a:p>
            <a:pPr>
              <a:lnSpc>
                <a:spcPct val="250000"/>
              </a:lnSpc>
            </a:pPr>
            <a:r>
              <a:rPr lang="pl-PL" sz="3600" dirty="0" smtClean="0">
                <a:solidFill>
                  <a:srgbClr val="0070C0"/>
                </a:solidFill>
                <a:latin typeface="Calibri" panose="020F0502020204030204" pitchFamily="34" charset="0"/>
              </a:rPr>
              <a:t>Stworzenie życia</a:t>
            </a:r>
          </a:p>
          <a:p>
            <a:pPr>
              <a:lnSpc>
                <a:spcPct val="250000"/>
              </a:lnSpc>
            </a:pPr>
            <a:r>
              <a:rPr lang="pl-PL" sz="3600" dirty="0" smtClean="0">
                <a:solidFill>
                  <a:srgbClr val="0070C0"/>
                </a:solidFill>
                <a:latin typeface="Calibri" panose="020F0502020204030204" pitchFamily="34" charset="0"/>
              </a:rPr>
              <a:t>Stworzenie człowieka</a:t>
            </a:r>
          </a:p>
        </p:txBody>
      </p:sp>
      <p:pic>
        <p:nvPicPr>
          <p:cNvPr id="614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496050" y="1014413"/>
            <a:ext cx="2212975"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16688" y="4724400"/>
            <a:ext cx="1397000" cy="170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35600" y="3246438"/>
            <a:ext cx="153670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nodeType="afterGroup">
                            <p:stCondLst>
                              <p:cond delay="500"/>
                            </p:stCondLst>
                            <p:childTnLst>
                              <p:par>
                                <p:cTn id="18" presetID="10"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childTnLst>
                          </p:cTn>
                        </p:par>
                        <p:par>
                          <p:cTn id="26" fill="hold" nodeType="afterGroup">
                            <p:stCondLst>
                              <p:cond delay="1000"/>
                            </p:stCondLst>
                            <p:childTnLst>
                              <p:par>
                                <p:cTn id="27" presetID="10"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Arrow Connector 4"/>
          <p:cNvCxnSpPr/>
          <p:nvPr/>
        </p:nvCxnSpPr>
        <p:spPr>
          <a:xfrm>
            <a:off x="1619250" y="4221163"/>
            <a:ext cx="6769100" cy="0"/>
          </a:xfrm>
          <a:prstGeom prst="straightConnector1">
            <a:avLst/>
          </a:prstGeom>
          <a:ln w="38100">
            <a:solidFill>
              <a:srgbClr val="42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1763713" y="1773238"/>
            <a:ext cx="0" cy="4824412"/>
          </a:xfrm>
          <a:prstGeom prst="straightConnector1">
            <a:avLst/>
          </a:prstGeom>
          <a:ln w="38100">
            <a:solidFill>
              <a:srgbClr val="42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667625" y="3716338"/>
            <a:ext cx="0" cy="2881312"/>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43438" y="1916113"/>
            <a:ext cx="0" cy="4608512"/>
          </a:xfrm>
          <a:prstGeom prst="line">
            <a:avLst/>
          </a:prstGeom>
          <a:ln w="254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20" name="Freeform 19"/>
          <p:cNvSpPr/>
          <p:nvPr/>
        </p:nvSpPr>
        <p:spPr>
          <a:xfrm>
            <a:off x="3779838" y="2997200"/>
            <a:ext cx="1122362" cy="1250950"/>
          </a:xfrm>
          <a:custGeom>
            <a:avLst/>
            <a:gdLst>
              <a:gd name="connsiteX0" fmla="*/ 0 w 1780032"/>
              <a:gd name="connsiteY0" fmla="*/ 954080 h 1002848"/>
              <a:gd name="connsiteX1" fmla="*/ 963168 w 1780032"/>
              <a:gd name="connsiteY1" fmla="*/ 698048 h 1002848"/>
              <a:gd name="connsiteX2" fmla="*/ 1353312 w 1780032"/>
              <a:gd name="connsiteY2" fmla="*/ 3104 h 1002848"/>
              <a:gd name="connsiteX3" fmla="*/ 1780032 w 1780032"/>
              <a:gd name="connsiteY3" fmla="*/ 1002848 h 1002848"/>
            </a:gdLst>
            <a:ahLst/>
            <a:cxnLst>
              <a:cxn ang="0">
                <a:pos x="connsiteX0" y="connsiteY0"/>
              </a:cxn>
              <a:cxn ang="0">
                <a:pos x="connsiteX1" y="connsiteY1"/>
              </a:cxn>
              <a:cxn ang="0">
                <a:pos x="connsiteX2" y="connsiteY2"/>
              </a:cxn>
              <a:cxn ang="0">
                <a:pos x="connsiteX3" y="connsiteY3"/>
              </a:cxn>
            </a:cxnLst>
            <a:rect l="l" t="t" r="r" b="b"/>
            <a:pathLst>
              <a:path w="1780032" h="1002848">
                <a:moveTo>
                  <a:pt x="0" y="954080"/>
                </a:moveTo>
                <a:cubicBezTo>
                  <a:pt x="368808" y="905312"/>
                  <a:pt x="737616" y="856544"/>
                  <a:pt x="963168" y="698048"/>
                </a:cubicBezTo>
                <a:cubicBezTo>
                  <a:pt x="1188720" y="539552"/>
                  <a:pt x="1217168" y="-47696"/>
                  <a:pt x="1353312" y="3104"/>
                </a:cubicBezTo>
                <a:cubicBezTo>
                  <a:pt x="1489456" y="53904"/>
                  <a:pt x="1634744" y="528376"/>
                  <a:pt x="1780032" y="1002848"/>
                </a:cubicBezTo>
              </a:path>
            </a:pathLst>
          </a:cu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latin typeface="Calibri" panose="020F0502020204030204" pitchFamily="34" charset="0"/>
            </a:endParaRPr>
          </a:p>
        </p:txBody>
      </p:sp>
      <p:sp>
        <p:nvSpPr>
          <p:cNvPr id="21" name="Freeform 20"/>
          <p:cNvSpPr/>
          <p:nvPr/>
        </p:nvSpPr>
        <p:spPr>
          <a:xfrm>
            <a:off x="3779838" y="3933825"/>
            <a:ext cx="1122362" cy="287338"/>
          </a:xfrm>
          <a:custGeom>
            <a:avLst/>
            <a:gdLst>
              <a:gd name="connsiteX0" fmla="*/ 0 w 1780032"/>
              <a:gd name="connsiteY0" fmla="*/ 954080 h 1002848"/>
              <a:gd name="connsiteX1" fmla="*/ 963168 w 1780032"/>
              <a:gd name="connsiteY1" fmla="*/ 698048 h 1002848"/>
              <a:gd name="connsiteX2" fmla="*/ 1353312 w 1780032"/>
              <a:gd name="connsiteY2" fmla="*/ 3104 h 1002848"/>
              <a:gd name="connsiteX3" fmla="*/ 1780032 w 1780032"/>
              <a:gd name="connsiteY3" fmla="*/ 1002848 h 1002848"/>
            </a:gdLst>
            <a:ahLst/>
            <a:cxnLst>
              <a:cxn ang="0">
                <a:pos x="connsiteX0" y="connsiteY0"/>
              </a:cxn>
              <a:cxn ang="0">
                <a:pos x="connsiteX1" y="connsiteY1"/>
              </a:cxn>
              <a:cxn ang="0">
                <a:pos x="connsiteX2" y="connsiteY2"/>
              </a:cxn>
              <a:cxn ang="0">
                <a:pos x="connsiteX3" y="connsiteY3"/>
              </a:cxn>
            </a:cxnLst>
            <a:rect l="l" t="t" r="r" b="b"/>
            <a:pathLst>
              <a:path w="1780032" h="1002848">
                <a:moveTo>
                  <a:pt x="0" y="954080"/>
                </a:moveTo>
                <a:cubicBezTo>
                  <a:pt x="368808" y="905312"/>
                  <a:pt x="737616" y="856544"/>
                  <a:pt x="963168" y="698048"/>
                </a:cubicBezTo>
                <a:cubicBezTo>
                  <a:pt x="1188720" y="539552"/>
                  <a:pt x="1217168" y="-47696"/>
                  <a:pt x="1353312" y="3104"/>
                </a:cubicBezTo>
                <a:cubicBezTo>
                  <a:pt x="1489456" y="53904"/>
                  <a:pt x="1634744" y="528376"/>
                  <a:pt x="1780032" y="1002848"/>
                </a:cubicBezTo>
              </a:path>
            </a:pathLst>
          </a:custGeom>
          <a:noFill/>
          <a:ln w="3810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latin typeface="Calibri" panose="020F0502020204030204" pitchFamily="34" charset="0"/>
            </a:endParaRPr>
          </a:p>
        </p:txBody>
      </p:sp>
      <p:cxnSp>
        <p:nvCxnSpPr>
          <p:cNvPr id="25" name="Straight Connector 24"/>
          <p:cNvCxnSpPr/>
          <p:nvPr/>
        </p:nvCxnSpPr>
        <p:spPr>
          <a:xfrm flipH="1">
            <a:off x="3773488" y="3716338"/>
            <a:ext cx="6350" cy="143668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895850" y="3716338"/>
            <a:ext cx="6350" cy="1436687"/>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 name="Rounded Rectangular Callout 33"/>
          <p:cNvSpPr/>
          <p:nvPr/>
        </p:nvSpPr>
        <p:spPr>
          <a:xfrm>
            <a:off x="3795713" y="1193800"/>
            <a:ext cx="990600" cy="427038"/>
          </a:xfrm>
          <a:prstGeom prst="wedgeRoundRectCallout">
            <a:avLst>
              <a:gd name="adj1" fmla="val 34863"/>
              <a:gd name="adj2" fmla="val 117128"/>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0070C0"/>
                </a:solidFill>
                <a:latin typeface="Calibri" panose="020F0502020204030204" pitchFamily="34" charset="0"/>
              </a:rPr>
              <a:t>Owulacja</a:t>
            </a:r>
          </a:p>
        </p:txBody>
      </p:sp>
      <p:sp>
        <p:nvSpPr>
          <p:cNvPr id="35" name="Rounded Rectangular Callout 34"/>
          <p:cNvSpPr/>
          <p:nvPr/>
        </p:nvSpPr>
        <p:spPr>
          <a:xfrm>
            <a:off x="4872038" y="1755775"/>
            <a:ext cx="2266950" cy="782638"/>
          </a:xfrm>
          <a:prstGeom prst="wedgeRoundRectCallout">
            <a:avLst>
              <a:gd name="adj1" fmla="val -54839"/>
              <a:gd name="adj2" fmla="val 153705"/>
              <a:gd name="adj3" fmla="val 16667"/>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0070C0"/>
                </a:solidFill>
                <a:latin typeface="Calibri" panose="020F0502020204030204" pitchFamily="34" charset="0"/>
              </a:rPr>
              <a:t>Prawdopodobieństwo poczęcia</a:t>
            </a:r>
          </a:p>
        </p:txBody>
      </p:sp>
      <p:sp>
        <p:nvSpPr>
          <p:cNvPr id="36" name="Rounded Rectangular Callout 35"/>
          <p:cNvSpPr/>
          <p:nvPr/>
        </p:nvSpPr>
        <p:spPr>
          <a:xfrm>
            <a:off x="5719763" y="2711450"/>
            <a:ext cx="1550987" cy="709613"/>
          </a:xfrm>
          <a:prstGeom prst="wedgeRoundRectCallout">
            <a:avLst>
              <a:gd name="adj1" fmla="val -25204"/>
              <a:gd name="adj2" fmla="val 97543"/>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FF0000"/>
                </a:solidFill>
                <a:latin typeface="Calibri" panose="020F0502020204030204" pitchFamily="34" charset="0"/>
              </a:rPr>
              <a:t>Niepłodność poowulacyjna</a:t>
            </a:r>
          </a:p>
        </p:txBody>
      </p:sp>
      <p:sp>
        <p:nvSpPr>
          <p:cNvPr id="37" name="Rounded Rectangular Callout 36"/>
          <p:cNvSpPr/>
          <p:nvPr/>
        </p:nvSpPr>
        <p:spPr>
          <a:xfrm>
            <a:off x="1901825" y="2751138"/>
            <a:ext cx="1790700" cy="720725"/>
          </a:xfrm>
          <a:prstGeom prst="wedgeRoundRectCallout">
            <a:avLst>
              <a:gd name="adj1" fmla="val -13331"/>
              <a:gd name="adj2" fmla="val 98957"/>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FF0000"/>
                </a:solidFill>
                <a:latin typeface="Calibri" panose="020F0502020204030204" pitchFamily="34" charset="0"/>
              </a:rPr>
              <a:t>Niepłodność przedowulacyjna</a:t>
            </a:r>
          </a:p>
        </p:txBody>
      </p:sp>
      <p:sp>
        <p:nvSpPr>
          <p:cNvPr id="38" name="Rounded Rectangular Callout 37"/>
          <p:cNvSpPr/>
          <p:nvPr/>
        </p:nvSpPr>
        <p:spPr>
          <a:xfrm>
            <a:off x="3532188" y="5057775"/>
            <a:ext cx="1281112" cy="668338"/>
          </a:xfrm>
          <a:prstGeom prst="wedgeRoundRectCallout">
            <a:avLst>
              <a:gd name="adj1" fmla="val 13883"/>
              <a:gd name="adj2" fmla="val -86196"/>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00B050"/>
                </a:solidFill>
                <a:latin typeface="Calibri" panose="020F0502020204030204" pitchFamily="34" charset="0"/>
              </a:rPr>
              <a:t>Potencjalna płodność</a:t>
            </a:r>
          </a:p>
        </p:txBody>
      </p:sp>
      <p:pic>
        <p:nvPicPr>
          <p:cNvPr id="17424" name="Picture 1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Right Arrow 1"/>
          <p:cNvSpPr/>
          <p:nvPr/>
        </p:nvSpPr>
        <p:spPr>
          <a:xfrm>
            <a:off x="4211638" y="4264025"/>
            <a:ext cx="574675" cy="395288"/>
          </a:xfrm>
          <a:prstGeom prst="leftRightArrow">
            <a:avLst>
              <a:gd name="adj1" fmla="val 50000"/>
              <a:gd name="adj2" fmla="val 35748"/>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a:latin typeface="Calibri" panose="020F0502020204030204" pitchFamily="34" charset="0"/>
            </a:endParaRPr>
          </a:p>
        </p:txBody>
      </p:sp>
      <p:cxnSp>
        <p:nvCxnSpPr>
          <p:cNvPr id="4" name="Straight Arrow Connector 3"/>
          <p:cNvCxnSpPr/>
          <p:nvPr/>
        </p:nvCxnSpPr>
        <p:spPr>
          <a:xfrm>
            <a:off x="3775075" y="4797425"/>
            <a:ext cx="1125538" cy="0"/>
          </a:xfrm>
          <a:prstGeom prst="straightConnector1">
            <a:avLst/>
          </a:prstGeom>
          <a:ln w="38100">
            <a:solidFill>
              <a:srgbClr val="00B05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9" name="Rounded Rectangular Callout 18"/>
          <p:cNvSpPr/>
          <p:nvPr/>
        </p:nvSpPr>
        <p:spPr>
          <a:xfrm>
            <a:off x="5133975" y="4433888"/>
            <a:ext cx="1312863" cy="647700"/>
          </a:xfrm>
          <a:prstGeom prst="wedgeRoundRectCallout">
            <a:avLst>
              <a:gd name="adj1" fmla="val -90582"/>
              <a:gd name="adj2" fmla="val -46954"/>
              <a:gd name="adj3" fmla="val 1666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anchor="ctr"/>
          <a:lstStyle/>
          <a:p>
            <a:pPr algn="ctr" eaLnBrk="1" hangingPunct="1">
              <a:defRPr/>
            </a:pPr>
            <a:r>
              <a:rPr lang="pl-PL" dirty="0">
                <a:solidFill>
                  <a:srgbClr val="00B050"/>
                </a:solidFill>
                <a:latin typeface="Calibri" panose="020F0502020204030204" pitchFamily="34" charset="0"/>
              </a:rPr>
              <a:t>Rzeczywista płodność</a:t>
            </a:r>
          </a:p>
        </p:txBody>
      </p:sp>
      <p:cxnSp>
        <p:nvCxnSpPr>
          <p:cNvPr id="26" name="Straight Arrow Connector 25"/>
          <p:cNvCxnSpPr/>
          <p:nvPr/>
        </p:nvCxnSpPr>
        <p:spPr>
          <a:xfrm>
            <a:off x="1763713" y="3860800"/>
            <a:ext cx="2009775"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4895850" y="3852863"/>
            <a:ext cx="2765425" cy="0"/>
          </a:xfrm>
          <a:prstGeom prst="straightConnector1">
            <a:avLst/>
          </a:prstGeom>
          <a:ln w="38100">
            <a:solidFill>
              <a:srgbClr val="FF0000"/>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32" name="Left-Right Arrow 31"/>
          <p:cNvSpPr/>
          <p:nvPr/>
        </p:nvSpPr>
        <p:spPr>
          <a:xfrm>
            <a:off x="4641850" y="6091238"/>
            <a:ext cx="3028950" cy="579437"/>
          </a:xfrm>
          <a:prstGeom prst="leftRightArrow">
            <a:avLst>
              <a:gd name="adj1" fmla="val 50000"/>
              <a:gd name="adj2" fmla="val 3574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l-PL" dirty="0">
                <a:latin typeface="Calibri" panose="020F0502020204030204" pitchFamily="34" charset="0"/>
              </a:rPr>
              <a:t>Faza stała</a:t>
            </a:r>
            <a:endParaRPr lang="en-GB" dirty="0">
              <a:latin typeface="Calibri" panose="020F0502020204030204" pitchFamily="34" charset="0"/>
            </a:endParaRPr>
          </a:p>
        </p:txBody>
      </p:sp>
      <p:sp>
        <p:nvSpPr>
          <p:cNvPr id="33" name="Left-Right Arrow 32"/>
          <p:cNvSpPr/>
          <p:nvPr/>
        </p:nvSpPr>
        <p:spPr>
          <a:xfrm>
            <a:off x="1770063" y="6083300"/>
            <a:ext cx="2878137" cy="579438"/>
          </a:xfrm>
          <a:prstGeom prst="leftRightArrow">
            <a:avLst>
              <a:gd name="adj1" fmla="val 50000"/>
              <a:gd name="adj2" fmla="val 35748"/>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l-PL" dirty="0">
                <a:latin typeface="Calibri" panose="020F0502020204030204" pitchFamily="34" charset="0"/>
              </a:rPr>
              <a:t>Faza zmienna</a:t>
            </a:r>
            <a:endParaRPr lang="en-GB" dirty="0">
              <a:latin typeface="Calibri" panose="020F0502020204030204" pitchFamily="34" charset="0"/>
            </a:endParaRPr>
          </a:p>
        </p:txBody>
      </p:sp>
      <p:sp>
        <p:nvSpPr>
          <p:cNvPr id="29" name="Title 5"/>
          <p:cNvSpPr>
            <a:spLocks noGrp="1"/>
          </p:cNvSpPr>
          <p:nvPr>
            <p:ph type="title"/>
          </p:nvPr>
        </p:nvSpPr>
        <p:spPr>
          <a:xfrm>
            <a:off x="1440340" y="339247"/>
            <a:ext cx="7126920" cy="567056"/>
          </a:xfrm>
        </p:spPr>
        <p:txBody>
          <a:bodyPr/>
          <a:lstStyle/>
          <a:p>
            <a:r>
              <a:rPr lang="pl-PL" sz="3200" b="1" dirty="0">
                <a:latin typeface="Calibri" panose="020F0502020204030204" pitchFamily="34" charset="0"/>
              </a:rPr>
              <a:t>Cykl płodności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nodeType="afterGroup">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9" grpId="0" animBg="1"/>
      <p:bldP spid="32" grpId="0" animBg="1"/>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2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625" y="2811463"/>
            <a:ext cx="1868488"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2654300"/>
            <a:ext cx="2087563"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2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Curved Connector 6"/>
          <p:cNvCxnSpPr>
            <a:stCxn id="18436" idx="0"/>
            <a:endCxn id="18435" idx="0"/>
          </p:cNvCxnSpPr>
          <p:nvPr/>
        </p:nvCxnSpPr>
        <p:spPr>
          <a:xfrm rot="16200000" flipH="1">
            <a:off x="4834731" y="1204119"/>
            <a:ext cx="157163" cy="3057525"/>
          </a:xfrm>
          <a:prstGeom prst="curvedConnector3">
            <a:avLst>
              <a:gd name="adj1" fmla="val -145558"/>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Curved Connector 31"/>
          <p:cNvCxnSpPr>
            <a:stCxn id="18435" idx="2"/>
            <a:endCxn id="18436" idx="2"/>
          </p:cNvCxnSpPr>
          <p:nvPr/>
        </p:nvCxnSpPr>
        <p:spPr>
          <a:xfrm rot="5400000">
            <a:off x="4834731" y="3134519"/>
            <a:ext cx="157163" cy="3057525"/>
          </a:xfrm>
          <a:prstGeom prst="curvedConnector3">
            <a:avLst>
              <a:gd name="adj1" fmla="val 245558"/>
            </a:avLst>
          </a:prstGeom>
          <a:ln w="38100">
            <a:solidFill>
              <a:srgbClr val="FF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8" name="TextBox 2"/>
          <p:cNvSpPr txBox="1">
            <a:spLocks noChangeArrowheads="1"/>
          </p:cNvSpPr>
          <p:nvPr/>
        </p:nvSpPr>
        <p:spPr bwMode="auto">
          <a:xfrm>
            <a:off x="2699792" y="5368637"/>
            <a:ext cx="4826129"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sz="3200" b="1" dirty="0" smtClean="0">
                <a:solidFill>
                  <a:srgbClr val="0070C0"/>
                </a:solidFill>
                <a:latin typeface="Calibri" panose="020F0502020204030204" pitchFamily="34" charset="0"/>
              </a:rPr>
              <a:t>Wzajemne uwarunkowanie</a:t>
            </a:r>
            <a:endParaRPr lang="pl-PL" sz="3200" b="1" dirty="0">
              <a:solidFill>
                <a:srgbClr val="0070C0"/>
              </a:solidFill>
              <a:latin typeface="Calibri" panose="020F0502020204030204" pitchFamily="34" charset="0"/>
            </a:endParaRPr>
          </a:p>
        </p:txBody>
      </p:sp>
      <p:sp>
        <p:nvSpPr>
          <p:cNvPr id="10" name="Title 5"/>
          <p:cNvSpPr>
            <a:spLocks noGrp="1"/>
          </p:cNvSpPr>
          <p:nvPr>
            <p:ph type="title"/>
          </p:nvPr>
        </p:nvSpPr>
        <p:spPr>
          <a:xfrm>
            <a:off x="1349852" y="917098"/>
            <a:ext cx="7126920" cy="567056"/>
          </a:xfrm>
        </p:spPr>
        <p:txBody>
          <a:bodyPr/>
          <a:lstStyle/>
          <a:p>
            <a:r>
              <a:rPr lang="pl-PL" sz="3200" b="1" dirty="0">
                <a:latin typeface="Calibri" panose="020F0502020204030204" pitchFamily="34" charset="0"/>
              </a:rPr>
              <a:t>Miłość małżeńska i Życie</a:t>
            </a:r>
          </a:p>
        </p:txBody>
      </p:sp>
    </p:spTree>
  </p:cSld>
  <p:clrMapOvr>
    <a:masterClrMapping/>
  </p:clrMapOvr>
  <p:transition spd="med">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6" name="Straight Connector 45"/>
          <p:cNvCxnSpPr/>
          <p:nvPr/>
        </p:nvCxnSpPr>
        <p:spPr>
          <a:xfrm flipV="1">
            <a:off x="2597150" y="1281113"/>
            <a:ext cx="4733925" cy="4445000"/>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252788" y="1946275"/>
            <a:ext cx="4733925" cy="4468813"/>
          </a:xfrm>
          <a:prstGeom prst="line">
            <a:avLst/>
          </a:prstGeom>
          <a:ln w="28575">
            <a:solidFill>
              <a:srgbClr val="FF3300"/>
            </a:solidFill>
            <a:prstDash val="dash"/>
          </a:ln>
        </p:spPr>
        <p:style>
          <a:lnRef idx="1">
            <a:schemeClr val="accent1"/>
          </a:lnRef>
          <a:fillRef idx="0">
            <a:schemeClr val="accent1"/>
          </a:fillRef>
          <a:effectRef idx="0">
            <a:schemeClr val="accent1"/>
          </a:effectRef>
          <a:fontRef idx="minor">
            <a:schemeClr val="tx1"/>
          </a:fontRef>
        </p:style>
      </p:cxnSp>
      <p:sp>
        <p:nvSpPr>
          <p:cNvPr id="19460" name="TextBox 2"/>
          <p:cNvSpPr txBox="1">
            <a:spLocks noChangeArrowheads="1"/>
          </p:cNvSpPr>
          <p:nvPr/>
        </p:nvSpPr>
        <p:spPr bwMode="auto">
          <a:xfrm>
            <a:off x="2266950" y="998612"/>
            <a:ext cx="576209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sz="2000" dirty="0" smtClean="0">
                <a:latin typeface="Calibri" panose="020F0502020204030204" pitchFamily="34" charset="0"/>
              </a:rPr>
              <a:t>(</a:t>
            </a:r>
            <a:r>
              <a:rPr lang="pl-PL" sz="2000" dirty="0">
                <a:latin typeface="Calibri" panose="020F0502020204030204" pitchFamily="34" charset="0"/>
              </a:rPr>
              <a:t>stosowany w opisie i syntezie automatów logicznych)</a:t>
            </a:r>
          </a:p>
        </p:txBody>
      </p:sp>
      <p:sp>
        <p:nvSpPr>
          <p:cNvPr id="6" name="Action Button: Home 5">
            <a:hlinkClick r:id="rId2" action="ppaction://hlinksldjump" highlightClick="1"/>
          </p:cNvPr>
          <p:cNvSpPr/>
          <p:nvPr/>
        </p:nvSpPr>
        <p:spPr>
          <a:xfrm>
            <a:off x="8316913" y="6092825"/>
            <a:ext cx="576262"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grpSp>
        <p:nvGrpSpPr>
          <p:cNvPr id="19462" name="Group 3"/>
          <p:cNvGrpSpPr>
            <a:grpSpLocks/>
          </p:cNvGrpSpPr>
          <p:nvPr/>
        </p:nvGrpSpPr>
        <p:grpSpPr bwMode="auto">
          <a:xfrm>
            <a:off x="2947988" y="1758950"/>
            <a:ext cx="1296987" cy="1374775"/>
            <a:chOff x="2339752" y="1909760"/>
            <a:chExt cx="1296144" cy="1375224"/>
          </a:xfrm>
        </p:grpSpPr>
        <p:sp>
          <p:nvSpPr>
            <p:cNvPr id="2" name="Oval 1"/>
            <p:cNvSpPr/>
            <p:nvPr/>
          </p:nvSpPr>
          <p:spPr>
            <a:xfrm>
              <a:off x="2339752" y="1989161"/>
              <a:ext cx="1296144" cy="129582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b="1" dirty="0">
                  <a:solidFill>
                    <a:srgbClr val="00B050"/>
                  </a:solidFill>
                  <a:latin typeface="Calibri" panose="020F0502020204030204" pitchFamily="34" charset="0"/>
                </a:rPr>
                <a:t>TAK, TAK</a:t>
              </a:r>
            </a:p>
          </p:txBody>
        </p:sp>
        <p:pic>
          <p:nvPicPr>
            <p:cNvPr id="19481" name="Picture 1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6870" y="1941546"/>
              <a:ext cx="520183" cy="493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82"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40859">
              <a:off x="2365644" y="1909760"/>
              <a:ext cx="557244" cy="5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 name="Oval 15"/>
          <p:cNvSpPr/>
          <p:nvPr/>
        </p:nvSpPr>
        <p:spPr>
          <a:xfrm>
            <a:off x="6045200" y="1844675"/>
            <a:ext cx="1295400" cy="1296988"/>
          </a:xfrm>
          <a:prstGeom prst="ellipse">
            <a:avLst/>
          </a:prstGeom>
          <a:gradFill flip="none" rotWithShape="1">
            <a:gsLst>
              <a:gs pos="0">
                <a:srgbClr val="BEB8A8"/>
              </a:gs>
              <a:gs pos="50000">
                <a:srgbClr val="BBE0E3">
                  <a:shade val="67500"/>
                  <a:satMod val="115000"/>
                </a:srgbClr>
              </a:gs>
              <a:gs pos="100000">
                <a:srgbClr val="BBE0E3">
                  <a:shade val="100000"/>
                  <a:satMod val="115000"/>
                </a:srgb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b="1" dirty="0">
                <a:solidFill>
                  <a:srgbClr val="00B050"/>
                </a:solidFill>
                <a:latin typeface="Calibri" panose="020F0502020204030204" pitchFamily="34" charset="0"/>
              </a:rPr>
              <a:t>TAK, </a:t>
            </a:r>
            <a:r>
              <a:rPr lang="pl-PL" b="1" dirty="0">
                <a:solidFill>
                  <a:srgbClr val="FF0000"/>
                </a:solidFill>
                <a:latin typeface="Calibri" panose="020F0502020204030204" pitchFamily="34" charset="0"/>
              </a:rPr>
              <a:t>NIE</a:t>
            </a:r>
          </a:p>
          <a:p>
            <a:pPr algn="ctr" eaLnBrk="1" hangingPunct="1">
              <a:defRPr/>
            </a:pPr>
            <a:r>
              <a:rPr lang="pl-PL" sz="1100" b="1" dirty="0">
                <a:solidFill>
                  <a:srgbClr val="FF0000"/>
                </a:solidFill>
                <a:latin typeface="Calibri" panose="020F0502020204030204" pitchFamily="34" charset="0"/>
              </a:rPr>
              <a:t>Antykoncepcja</a:t>
            </a:r>
          </a:p>
        </p:txBody>
      </p:sp>
      <p:pic>
        <p:nvPicPr>
          <p:cNvPr id="19464" name="Picture 1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588" y="1797050"/>
            <a:ext cx="519112"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40859">
            <a:off x="6070600" y="1765300"/>
            <a:ext cx="557213"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val 19"/>
          <p:cNvSpPr/>
          <p:nvPr/>
        </p:nvSpPr>
        <p:spPr>
          <a:xfrm>
            <a:off x="2909888" y="4797425"/>
            <a:ext cx="1295400" cy="1295400"/>
          </a:xfrm>
          <a:prstGeom prst="ellipse">
            <a:avLst/>
          </a:prstGeom>
          <a:gradFill flip="none" rotWithShape="1">
            <a:gsLst>
              <a:gs pos="0">
                <a:srgbClr val="BEB8A8"/>
              </a:gs>
              <a:gs pos="50000">
                <a:schemeClr val="accent1">
                  <a:shade val="67500"/>
                  <a:satMod val="115000"/>
                </a:schemeClr>
              </a:gs>
              <a:gs pos="100000">
                <a:schemeClr val="accent1">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b="1" dirty="0">
                <a:solidFill>
                  <a:srgbClr val="FF0000"/>
                </a:solidFill>
                <a:latin typeface="Calibri" panose="020F0502020204030204" pitchFamily="34" charset="0"/>
              </a:rPr>
              <a:t>NIE, </a:t>
            </a:r>
            <a:r>
              <a:rPr lang="pl-PL" b="1" dirty="0">
                <a:solidFill>
                  <a:srgbClr val="00B050"/>
                </a:solidFill>
                <a:latin typeface="Calibri" panose="020F0502020204030204" pitchFamily="34" charset="0"/>
              </a:rPr>
              <a:t>TAK</a:t>
            </a:r>
          </a:p>
          <a:p>
            <a:pPr algn="ctr" eaLnBrk="1" hangingPunct="1">
              <a:defRPr/>
            </a:pPr>
            <a:r>
              <a:rPr lang="pl-PL" sz="1200" b="1" dirty="0">
                <a:solidFill>
                  <a:srgbClr val="FF0000"/>
                </a:solidFill>
                <a:latin typeface="Calibri" panose="020F0502020204030204" pitchFamily="34" charset="0"/>
              </a:rPr>
              <a:t>Gwałt</a:t>
            </a:r>
          </a:p>
        </p:txBody>
      </p:sp>
      <p:pic>
        <p:nvPicPr>
          <p:cNvPr id="19467" name="Picture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97275" y="4749800"/>
            <a:ext cx="519113"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40859">
            <a:off x="2935288" y="4718050"/>
            <a:ext cx="55721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val 23"/>
          <p:cNvSpPr/>
          <p:nvPr/>
        </p:nvSpPr>
        <p:spPr>
          <a:xfrm>
            <a:off x="6084888" y="4797425"/>
            <a:ext cx="1295400" cy="1295400"/>
          </a:xfrm>
          <a:prstGeom prst="ellipse">
            <a:avLst/>
          </a:prstGeom>
          <a:solidFill>
            <a:srgbClr val="BEB8A8"/>
          </a:solidFill>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eaLnBrk="1" hangingPunct="1">
              <a:defRPr/>
            </a:pPr>
            <a:r>
              <a:rPr lang="pl-PL" b="1" dirty="0">
                <a:solidFill>
                  <a:srgbClr val="FF0000"/>
                </a:solidFill>
                <a:latin typeface="Calibri" panose="020F0502020204030204" pitchFamily="34" charset="0"/>
              </a:rPr>
              <a:t>NIE, NIE</a:t>
            </a:r>
          </a:p>
          <a:p>
            <a:pPr algn="ctr" eaLnBrk="1" hangingPunct="1">
              <a:defRPr/>
            </a:pPr>
            <a:r>
              <a:rPr lang="pl-PL" sz="1200" b="1" dirty="0">
                <a:solidFill>
                  <a:srgbClr val="FF0000"/>
                </a:solidFill>
                <a:latin typeface="Calibri" panose="020F0502020204030204" pitchFamily="34" charset="0"/>
              </a:rPr>
              <a:t>Prostytucja</a:t>
            </a:r>
          </a:p>
        </p:txBody>
      </p:sp>
      <p:pic>
        <p:nvPicPr>
          <p:cNvPr id="19470"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70688" y="4749800"/>
            <a:ext cx="5207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1" name="Picture 2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940859">
            <a:off x="6110288" y="4718050"/>
            <a:ext cx="557212"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7" name="Curved Connector 26"/>
          <p:cNvCxnSpPr>
            <a:stCxn id="2" idx="6"/>
            <a:endCxn id="16" idx="2"/>
          </p:cNvCxnSpPr>
          <p:nvPr/>
        </p:nvCxnSpPr>
        <p:spPr>
          <a:xfrm>
            <a:off x="4244975" y="2486025"/>
            <a:ext cx="1800225" cy="6350"/>
          </a:xfrm>
          <a:prstGeom prst="curvedConnector3">
            <a:avLst/>
          </a:prstGeom>
          <a:ln w="38100">
            <a:solidFill>
              <a:srgbClr val="42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27"/>
          <p:cNvCxnSpPr>
            <a:stCxn id="2" idx="4"/>
            <a:endCxn id="20" idx="0"/>
          </p:cNvCxnSpPr>
          <p:nvPr/>
        </p:nvCxnSpPr>
        <p:spPr>
          <a:xfrm rot="5400000">
            <a:off x="2745582" y="3945731"/>
            <a:ext cx="1663700" cy="39687"/>
          </a:xfrm>
          <a:prstGeom prst="curvedConnector3">
            <a:avLst>
              <a:gd name="adj1" fmla="val 50000"/>
            </a:avLst>
          </a:prstGeom>
          <a:ln w="38100">
            <a:solidFill>
              <a:srgbClr val="42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1" name="Curved Connector 30"/>
          <p:cNvCxnSpPr>
            <a:stCxn id="16" idx="4"/>
            <a:endCxn id="24" idx="0"/>
          </p:cNvCxnSpPr>
          <p:nvPr/>
        </p:nvCxnSpPr>
        <p:spPr>
          <a:xfrm rot="16200000" flipH="1">
            <a:off x="5884863" y="3949700"/>
            <a:ext cx="1655762" cy="39688"/>
          </a:xfrm>
          <a:prstGeom prst="curvedConnector3">
            <a:avLst>
              <a:gd name="adj1" fmla="val 50000"/>
            </a:avLst>
          </a:prstGeom>
          <a:ln w="38100">
            <a:solidFill>
              <a:srgbClr val="42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4" name="Curved Connector 33"/>
          <p:cNvCxnSpPr>
            <a:stCxn id="20" idx="6"/>
            <a:endCxn id="24" idx="2"/>
          </p:cNvCxnSpPr>
          <p:nvPr/>
        </p:nvCxnSpPr>
        <p:spPr>
          <a:xfrm>
            <a:off x="4205288" y="5445125"/>
            <a:ext cx="1879600" cy="12700"/>
          </a:xfrm>
          <a:prstGeom prst="curvedConnector3">
            <a:avLst>
              <a:gd name="adj1" fmla="val 50000"/>
            </a:avLst>
          </a:prstGeom>
          <a:ln w="38100">
            <a:solidFill>
              <a:srgbClr val="42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3" name="TextBox 52"/>
          <p:cNvSpPr txBox="1">
            <a:spLocks noChangeArrowheads="1"/>
          </p:cNvSpPr>
          <p:nvPr/>
        </p:nvSpPr>
        <p:spPr bwMode="auto">
          <a:xfrm rot="-2546884">
            <a:off x="1333500" y="2994025"/>
            <a:ext cx="18669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sz="2800" b="1">
                <a:solidFill>
                  <a:srgbClr val="00B050"/>
                </a:solidFill>
                <a:latin typeface="Calibri" panose="020F0502020204030204" pitchFamily="34" charset="0"/>
              </a:rPr>
              <a:t>Cywilizacja </a:t>
            </a:r>
          </a:p>
          <a:p>
            <a:pPr algn="ctr" eaLnBrk="1" hangingPunct="1"/>
            <a:r>
              <a:rPr lang="pl-PL" sz="2800" b="1">
                <a:solidFill>
                  <a:srgbClr val="00B050"/>
                </a:solidFill>
                <a:latin typeface="Calibri" panose="020F0502020204030204" pitchFamily="34" charset="0"/>
              </a:rPr>
              <a:t>życia</a:t>
            </a:r>
            <a:endParaRPr lang="pl-PL" sz="2800">
              <a:solidFill>
                <a:srgbClr val="00B050"/>
              </a:solidFill>
              <a:latin typeface="Calibri" panose="020F0502020204030204" pitchFamily="34" charset="0"/>
            </a:endParaRPr>
          </a:p>
        </p:txBody>
      </p:sp>
      <p:sp>
        <p:nvSpPr>
          <p:cNvPr id="54" name="TextBox 53"/>
          <p:cNvSpPr txBox="1">
            <a:spLocks noChangeArrowheads="1"/>
          </p:cNvSpPr>
          <p:nvPr/>
        </p:nvSpPr>
        <p:spPr bwMode="auto">
          <a:xfrm rot="-2546884">
            <a:off x="6935788" y="2921000"/>
            <a:ext cx="18653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pl-PL" sz="2800" b="1">
                <a:solidFill>
                  <a:srgbClr val="FF3300"/>
                </a:solidFill>
                <a:latin typeface="Calibri" panose="020F0502020204030204" pitchFamily="34" charset="0"/>
              </a:rPr>
              <a:t>Cywilizacja </a:t>
            </a:r>
          </a:p>
          <a:p>
            <a:pPr algn="ctr" eaLnBrk="1" hangingPunct="1"/>
            <a:r>
              <a:rPr lang="pl-PL" sz="2800" b="1">
                <a:solidFill>
                  <a:srgbClr val="FF3300"/>
                </a:solidFill>
                <a:latin typeface="Calibri" panose="020F0502020204030204" pitchFamily="34" charset="0"/>
              </a:rPr>
              <a:t>śmierci</a:t>
            </a:r>
            <a:endParaRPr lang="pl-PL" sz="2800">
              <a:solidFill>
                <a:srgbClr val="FF3300"/>
              </a:solidFill>
              <a:latin typeface="Calibri" panose="020F0502020204030204" pitchFamily="34" charset="0"/>
            </a:endParaRPr>
          </a:p>
        </p:txBody>
      </p:sp>
      <p:sp>
        <p:nvSpPr>
          <p:cNvPr id="56" name="Rounded Rectangular Callout 55"/>
          <p:cNvSpPr/>
          <p:nvPr/>
        </p:nvSpPr>
        <p:spPr>
          <a:xfrm>
            <a:off x="1128713" y="6005513"/>
            <a:ext cx="1517650" cy="687387"/>
          </a:xfrm>
          <a:prstGeom prst="wedgeRoundRectCallout">
            <a:avLst>
              <a:gd name="adj1" fmla="val 70619"/>
              <a:gd name="adj2" fmla="val -52372"/>
              <a:gd name="adj3" fmla="val 16667"/>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pl-PL" sz="2000" dirty="0">
                <a:solidFill>
                  <a:srgbClr val="FF0000"/>
                </a:solidFill>
                <a:latin typeface="Calibri" panose="020F0502020204030204" pitchFamily="34" charset="0"/>
              </a:rPr>
              <a:t>Stany niestabilne</a:t>
            </a:r>
          </a:p>
        </p:txBody>
      </p:sp>
      <p:pic>
        <p:nvPicPr>
          <p:cNvPr id="19479"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itle 5"/>
          <p:cNvSpPr>
            <a:spLocks noGrp="1"/>
          </p:cNvSpPr>
          <p:nvPr>
            <p:ph type="title"/>
          </p:nvPr>
        </p:nvSpPr>
        <p:spPr>
          <a:xfrm>
            <a:off x="1400652" y="325283"/>
            <a:ext cx="7126920" cy="567056"/>
          </a:xfrm>
        </p:spPr>
        <p:txBody>
          <a:bodyPr/>
          <a:lstStyle/>
          <a:p>
            <a:r>
              <a:rPr lang="pl-PL" sz="3200" b="1" dirty="0">
                <a:latin typeface="Calibri" panose="020F0502020204030204" pitchFamily="34" charset="0"/>
              </a:rPr>
              <a:t>Graf </a:t>
            </a:r>
            <a:r>
              <a:rPr lang="pl-PL" sz="3200" b="1" dirty="0" smtClean="0">
                <a:latin typeface="Calibri" panose="020F0502020204030204" pitchFamily="34" charset="0"/>
              </a:rPr>
              <a:t>stanów</a:t>
            </a:r>
            <a:endParaRPr lang="pl-PL" sz="3200" b="1" dirty="0">
              <a:latin typeface="Calibri" panose="020F0502020204030204" pitchFamily="34"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400652" y="1628800"/>
            <a:ext cx="7416824"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Aft>
                <a:spcPts val="1200"/>
              </a:spcAft>
              <a:buFont typeface="Arial" panose="020B0604020202020204" pitchFamily="34" charset="0"/>
              <a:buChar char="•"/>
            </a:pPr>
            <a:r>
              <a:rPr lang="pl-PL" sz="2800" dirty="0" smtClean="0">
                <a:solidFill>
                  <a:schemeClr val="accent6">
                    <a:lumMod val="75000"/>
                  </a:schemeClr>
                </a:solidFill>
                <a:latin typeface="Calibri" panose="020F0502020204030204" pitchFamily="34" charset="0"/>
              </a:rPr>
              <a:t>nasza </a:t>
            </a:r>
            <a:r>
              <a:rPr lang="pl-PL" sz="2800" dirty="0">
                <a:solidFill>
                  <a:schemeClr val="accent6">
                    <a:lumMod val="75000"/>
                  </a:schemeClr>
                </a:solidFill>
                <a:latin typeface="Calibri" panose="020F0502020204030204" pitchFamily="34" charset="0"/>
              </a:rPr>
              <a:t>płeć jest </a:t>
            </a:r>
            <a:r>
              <a:rPr lang="pl-PL" sz="2800" dirty="0" smtClean="0">
                <a:solidFill>
                  <a:schemeClr val="accent6">
                    <a:lumMod val="75000"/>
                  </a:schemeClr>
                </a:solidFill>
                <a:latin typeface="Calibri" panose="020F0502020204030204" pitchFamily="34" charset="0"/>
              </a:rPr>
              <a:t>określana </a:t>
            </a:r>
            <a:r>
              <a:rPr lang="pl-PL" sz="2800" dirty="0">
                <a:solidFill>
                  <a:schemeClr val="accent6">
                    <a:lumMod val="75000"/>
                  </a:schemeClr>
                </a:solidFill>
                <a:latin typeface="Calibri" panose="020F0502020204030204" pitchFamily="34" charset="0"/>
              </a:rPr>
              <a:t>nie biologicznie, ale kulturowo w procesie wychowania, </a:t>
            </a:r>
            <a:endParaRPr lang="pl-PL" sz="2800" dirty="0" smtClean="0">
              <a:solidFill>
                <a:schemeClr val="accent6">
                  <a:lumMod val="75000"/>
                </a:schemeClr>
              </a:solidFill>
              <a:latin typeface="Calibri" panose="020F0502020204030204" pitchFamily="34" charset="0"/>
            </a:endParaRPr>
          </a:p>
          <a:p>
            <a:pPr marL="457200" indent="-457200" eaLnBrk="1" hangingPunct="1">
              <a:spcAft>
                <a:spcPts val="1200"/>
              </a:spcAft>
              <a:buFont typeface="Arial" panose="020B0604020202020204" pitchFamily="34" charset="0"/>
              <a:buChar char="•"/>
            </a:pPr>
            <a:r>
              <a:rPr lang="pl-PL" sz="2800" dirty="0" smtClean="0">
                <a:solidFill>
                  <a:schemeClr val="accent6">
                    <a:lumMod val="75000"/>
                  </a:schemeClr>
                </a:solidFill>
                <a:latin typeface="Calibri" panose="020F0502020204030204" pitchFamily="34" charset="0"/>
              </a:rPr>
              <a:t>nie </a:t>
            </a:r>
            <a:r>
              <a:rPr lang="pl-PL" sz="2800" dirty="0">
                <a:solidFill>
                  <a:schemeClr val="accent6">
                    <a:lumMod val="75000"/>
                  </a:schemeClr>
                </a:solidFill>
                <a:latin typeface="Calibri" panose="020F0502020204030204" pitchFamily="34" charset="0"/>
              </a:rPr>
              <a:t>rodzimy się jako istoty płci męskiej albo żeńskiej, ale takimi jesteśmy kreowani po urodzeniu</a:t>
            </a:r>
            <a:endParaRPr lang="pl-PL" sz="2800" dirty="0" smtClean="0">
              <a:solidFill>
                <a:schemeClr val="accent6">
                  <a:lumMod val="75000"/>
                </a:schemeClr>
              </a:solidFill>
              <a:latin typeface="Calibri" panose="020F0502020204030204" pitchFamily="34" charset="0"/>
            </a:endParaRP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5"/>
          <p:cNvSpPr>
            <a:spLocks noGrp="1"/>
          </p:cNvSpPr>
          <p:nvPr>
            <p:ph type="title"/>
          </p:nvPr>
        </p:nvSpPr>
        <p:spPr>
          <a:xfrm>
            <a:off x="1400652" y="692696"/>
            <a:ext cx="7126920" cy="567056"/>
          </a:xfrm>
        </p:spPr>
        <p:txBody>
          <a:bodyPr/>
          <a:lstStyle/>
          <a:p>
            <a:pPr algn="l"/>
            <a:r>
              <a:rPr lang="pl-PL" sz="3200" b="1" dirty="0">
                <a:latin typeface="Calibri" panose="020F0502020204030204" pitchFamily="34" charset="0"/>
              </a:rPr>
              <a:t>Ideologia </a:t>
            </a:r>
            <a:r>
              <a:rPr lang="pl-PL" sz="3200" b="1" dirty="0" err="1" smtClean="0">
                <a:latin typeface="Calibri" panose="020F0502020204030204" pitchFamily="34" charset="0"/>
              </a:rPr>
              <a:t>gender</a:t>
            </a:r>
            <a:r>
              <a:rPr lang="pl-PL" sz="3200" b="1" dirty="0" smtClean="0">
                <a:latin typeface="Calibri" panose="020F0502020204030204" pitchFamily="34" charset="0"/>
              </a:rPr>
              <a:t> - główny </a:t>
            </a:r>
            <a:r>
              <a:rPr lang="pl-PL" sz="3200" b="1" dirty="0">
                <a:latin typeface="Calibri" panose="020F0502020204030204" pitchFamily="34" charset="0"/>
              </a:rPr>
              <a:t>aksjomat: </a:t>
            </a:r>
          </a:p>
        </p:txBody>
      </p:sp>
    </p:spTree>
    <p:extLst>
      <p:ext uri="{BB962C8B-B14F-4D97-AF65-F5344CB8AC3E}">
        <p14:creationId xmlns:p14="http://schemas.microsoft.com/office/powerpoint/2010/main" val="2190849322"/>
      </p:ext>
    </p:extLst>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403648" y="1700808"/>
            <a:ext cx="7416824" cy="2708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Aft>
                <a:spcPts val="1200"/>
              </a:spcAft>
              <a:buFont typeface="Arial" panose="020B0604020202020204" pitchFamily="34" charset="0"/>
              <a:buChar char="•"/>
            </a:pPr>
            <a:r>
              <a:rPr lang="pl-PL" sz="2800" dirty="0" smtClean="0">
                <a:solidFill>
                  <a:srgbClr val="002060"/>
                </a:solidFill>
                <a:latin typeface="Calibri" panose="020F0502020204030204" pitchFamily="34" charset="0"/>
              </a:rPr>
              <a:t>Lewacki ateizm, „walka płci”  zastąpiła „walkę klas”</a:t>
            </a:r>
          </a:p>
          <a:p>
            <a:pPr marL="457200" indent="-457200" eaLnBrk="1" hangingPunct="1">
              <a:spcAft>
                <a:spcPts val="1200"/>
              </a:spcAft>
              <a:buFont typeface="Arial" panose="020B0604020202020204" pitchFamily="34" charset="0"/>
              <a:buChar char="•"/>
            </a:pPr>
            <a:r>
              <a:rPr lang="pl-PL" sz="2800" dirty="0" smtClean="0">
                <a:solidFill>
                  <a:srgbClr val="002060"/>
                </a:solidFill>
                <a:latin typeface="Calibri" panose="020F0502020204030204" pitchFamily="34" charset="0"/>
              </a:rPr>
              <a:t>Ruchy homoseksualne (geje i lesbijki)</a:t>
            </a:r>
          </a:p>
          <a:p>
            <a:pPr marL="457200" indent="-457200" eaLnBrk="1" hangingPunct="1">
              <a:spcAft>
                <a:spcPts val="1200"/>
              </a:spcAft>
              <a:buFont typeface="Arial" panose="020B0604020202020204" pitchFamily="34" charset="0"/>
              <a:buChar char="•"/>
            </a:pPr>
            <a:r>
              <a:rPr lang="pl-PL" sz="2800" dirty="0" smtClean="0">
                <a:solidFill>
                  <a:srgbClr val="002060"/>
                </a:solidFill>
                <a:latin typeface="Calibri" panose="020F0502020204030204" pitchFamily="34" charset="0"/>
              </a:rPr>
              <a:t>Fanatyczny feminizm</a:t>
            </a:r>
          </a:p>
          <a:p>
            <a:pPr marL="457200" indent="-457200" eaLnBrk="1" hangingPunct="1">
              <a:spcAft>
                <a:spcPts val="1200"/>
              </a:spcAft>
              <a:buFont typeface="Arial" panose="020B0604020202020204" pitchFamily="34" charset="0"/>
              <a:buChar char="•"/>
            </a:pPr>
            <a:r>
              <a:rPr lang="pl-PL" sz="2800" dirty="0" smtClean="0">
                <a:solidFill>
                  <a:srgbClr val="002060"/>
                </a:solidFill>
                <a:latin typeface="Calibri" panose="020F0502020204030204" pitchFamily="34" charset="0"/>
              </a:rPr>
              <a:t>Wrogowie Boga i religii</a:t>
            </a: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5"/>
          <p:cNvSpPr>
            <a:spLocks noGrp="1"/>
          </p:cNvSpPr>
          <p:nvPr>
            <p:ph type="title"/>
          </p:nvPr>
        </p:nvSpPr>
        <p:spPr>
          <a:xfrm>
            <a:off x="1427094" y="692696"/>
            <a:ext cx="7126920" cy="567056"/>
          </a:xfrm>
        </p:spPr>
        <p:txBody>
          <a:bodyPr/>
          <a:lstStyle/>
          <a:p>
            <a:pPr algn="l"/>
            <a:r>
              <a:rPr lang="pl-PL" sz="3200" b="1" dirty="0">
                <a:latin typeface="Calibri" panose="020F0502020204030204" pitchFamily="34" charset="0"/>
              </a:rPr>
              <a:t>Ideologia </a:t>
            </a:r>
            <a:r>
              <a:rPr lang="pl-PL" sz="3200" b="1" dirty="0" err="1" smtClean="0">
                <a:latin typeface="Calibri" panose="020F0502020204030204" pitchFamily="34" charset="0"/>
              </a:rPr>
              <a:t>gender</a:t>
            </a:r>
            <a:r>
              <a:rPr lang="pl-PL" sz="3200" b="1" dirty="0" smtClean="0">
                <a:latin typeface="Calibri" panose="020F0502020204030204" pitchFamily="34" charset="0"/>
              </a:rPr>
              <a:t> – źródła:</a:t>
            </a:r>
            <a:endParaRPr lang="pl-PL" sz="3200" b="1" dirty="0">
              <a:latin typeface="Calibri" panose="020F0502020204030204" pitchFamily="34" charset="0"/>
            </a:endParaRPr>
          </a:p>
        </p:txBody>
      </p:sp>
    </p:spTree>
    <p:extLst>
      <p:ext uri="{BB962C8B-B14F-4D97-AF65-F5344CB8AC3E}">
        <p14:creationId xmlns:p14="http://schemas.microsoft.com/office/powerpoint/2010/main" val="2868907518"/>
      </p:ext>
    </p:extLst>
  </p:cSld>
  <p:clrMapOvr>
    <a:masterClrMapping/>
  </p:clrMapOvr>
  <p:transition spd="med">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331640" y="2060848"/>
            <a:ext cx="7416824"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Zmiana znaczeń pojęć podstawowych to istotny syndrom systemów totalitarnych</a:t>
            </a:r>
          </a:p>
          <a:p>
            <a:pPr marL="457200" indent="-457200" eaLnBrk="1" hangingPunct="1">
              <a:spcAft>
                <a:spcPts val="1200"/>
              </a:spcAft>
              <a:buFont typeface="Arial" panose="020B0604020202020204" pitchFamily="34" charset="0"/>
              <a:buChar char="•"/>
            </a:pPr>
            <a:endParaRPr lang="pl-PL" sz="2800" dirty="0">
              <a:solidFill>
                <a:srgbClr val="0070C0"/>
              </a:solidFill>
              <a:latin typeface="Calibri" panose="020F0502020204030204" pitchFamily="34" charset="0"/>
            </a:endParaRPr>
          </a:p>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Nie możemy być spokojni o swoją przyszłość, gdy zmienia się znaczenie podstawowych słów</a:t>
            </a: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5"/>
          <p:cNvSpPr>
            <a:spLocks noGrp="1"/>
          </p:cNvSpPr>
          <p:nvPr>
            <p:ph type="title"/>
          </p:nvPr>
        </p:nvSpPr>
        <p:spPr>
          <a:xfrm>
            <a:off x="1427094" y="692696"/>
            <a:ext cx="7321370" cy="567056"/>
          </a:xfrm>
        </p:spPr>
        <p:txBody>
          <a:bodyPr/>
          <a:lstStyle/>
          <a:p>
            <a:pPr algn="l"/>
            <a:r>
              <a:rPr lang="pl-PL" sz="3200" b="1" dirty="0">
                <a:latin typeface="Calibri" panose="020F0502020204030204" pitchFamily="34" charset="0"/>
              </a:rPr>
              <a:t>Ideologia </a:t>
            </a:r>
            <a:r>
              <a:rPr lang="pl-PL" sz="3200" b="1" dirty="0" err="1" smtClean="0">
                <a:latin typeface="Calibri" panose="020F0502020204030204" pitchFamily="34" charset="0"/>
              </a:rPr>
              <a:t>gender</a:t>
            </a:r>
            <a:r>
              <a:rPr lang="pl-PL" sz="3200" b="1" dirty="0" smtClean="0">
                <a:latin typeface="Calibri" panose="020F0502020204030204" pitchFamily="34" charset="0"/>
              </a:rPr>
              <a:t> – budowa totalitaryzmu</a:t>
            </a:r>
            <a:endParaRPr lang="pl-PL" sz="3200" b="1" dirty="0">
              <a:latin typeface="Calibri" panose="020F0502020204030204" pitchFamily="34" charset="0"/>
            </a:endParaRPr>
          </a:p>
        </p:txBody>
      </p:sp>
    </p:spTree>
    <p:extLst>
      <p:ext uri="{BB962C8B-B14F-4D97-AF65-F5344CB8AC3E}">
        <p14:creationId xmlns:p14="http://schemas.microsoft.com/office/powerpoint/2010/main" val="374440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331640" y="1772816"/>
            <a:ext cx="7416824" cy="40010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Benedykt XVI: jedno </a:t>
            </a:r>
            <a:r>
              <a:rPr lang="pl-PL" sz="2800" dirty="0">
                <a:solidFill>
                  <a:srgbClr val="0070C0"/>
                </a:solidFill>
                <a:latin typeface="Calibri" panose="020F0502020204030204" pitchFamily="34" charset="0"/>
              </a:rPr>
              <a:t>z największych zagrożeń dla przyszłości </a:t>
            </a:r>
            <a:r>
              <a:rPr lang="pl-PL" sz="2800" dirty="0" smtClean="0">
                <a:solidFill>
                  <a:srgbClr val="0070C0"/>
                </a:solidFill>
                <a:latin typeface="Calibri" panose="020F0502020204030204" pitchFamily="34" charset="0"/>
              </a:rPr>
              <a:t>świata</a:t>
            </a:r>
          </a:p>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Jej </a:t>
            </a:r>
            <a:r>
              <a:rPr lang="pl-PL" sz="2800" dirty="0">
                <a:solidFill>
                  <a:srgbClr val="0070C0"/>
                </a:solidFill>
                <a:latin typeface="Calibri" panose="020F0502020204030204" pitchFamily="34" charset="0"/>
              </a:rPr>
              <a:t>przyjęcie oznacza koniec rodziny, małżeństwa, a także życia </a:t>
            </a:r>
            <a:r>
              <a:rPr lang="pl-PL" sz="2800" dirty="0" smtClean="0">
                <a:solidFill>
                  <a:srgbClr val="0070C0"/>
                </a:solidFill>
                <a:latin typeface="Calibri" panose="020F0502020204030204" pitchFamily="34" charset="0"/>
              </a:rPr>
              <a:t>społecznego</a:t>
            </a:r>
          </a:p>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Nie </a:t>
            </a:r>
            <a:r>
              <a:rPr lang="pl-PL" sz="2800" dirty="0">
                <a:solidFill>
                  <a:srgbClr val="0070C0"/>
                </a:solidFill>
                <a:latin typeface="Calibri" panose="020F0502020204030204" pitchFamily="34" charset="0"/>
              </a:rPr>
              <a:t>ma szans, by ideologia ta zwyciężyła </a:t>
            </a:r>
            <a:r>
              <a:rPr lang="pl-PL" sz="2800" dirty="0" smtClean="0">
                <a:solidFill>
                  <a:srgbClr val="0070C0"/>
                </a:solidFill>
                <a:latin typeface="Calibri" panose="020F0502020204030204" pitchFamily="34" charset="0"/>
              </a:rPr>
              <a:t>- bo </a:t>
            </a:r>
            <a:r>
              <a:rPr lang="pl-PL" sz="2800" dirty="0">
                <a:solidFill>
                  <a:srgbClr val="0070C0"/>
                </a:solidFill>
                <a:latin typeface="Calibri" panose="020F0502020204030204" pitchFamily="34" charset="0"/>
              </a:rPr>
              <a:t>rzeczywistość jest od niej </a:t>
            </a:r>
            <a:r>
              <a:rPr lang="pl-PL" sz="2800" dirty="0" smtClean="0">
                <a:solidFill>
                  <a:srgbClr val="0070C0"/>
                </a:solidFill>
                <a:latin typeface="Calibri" panose="020F0502020204030204" pitchFamily="34" charset="0"/>
              </a:rPr>
              <a:t>silniejsza</a:t>
            </a:r>
          </a:p>
          <a:p>
            <a:pPr marL="457200" indent="-457200" eaLnBrk="1" hangingPunct="1">
              <a:spcAft>
                <a:spcPts val="1200"/>
              </a:spcAft>
              <a:buFont typeface="Arial" panose="020B0604020202020204" pitchFamily="34" charset="0"/>
              <a:buChar char="•"/>
            </a:pPr>
            <a:r>
              <a:rPr lang="pl-PL" sz="2800" dirty="0" smtClean="0">
                <a:solidFill>
                  <a:srgbClr val="0070C0"/>
                </a:solidFill>
                <a:latin typeface="Calibri" panose="020F0502020204030204" pitchFamily="34" charset="0"/>
              </a:rPr>
              <a:t>Próby jej wprowadzania pochłoną </a:t>
            </a:r>
            <a:r>
              <a:rPr lang="pl-PL" sz="2800" dirty="0">
                <a:solidFill>
                  <a:srgbClr val="0070C0"/>
                </a:solidFill>
                <a:latin typeface="Calibri" panose="020F0502020204030204" pitchFamily="34" charset="0"/>
              </a:rPr>
              <a:t>miliony </a:t>
            </a:r>
            <a:r>
              <a:rPr lang="pl-PL" sz="2800" dirty="0" smtClean="0">
                <a:solidFill>
                  <a:srgbClr val="0070C0"/>
                </a:solidFill>
                <a:latin typeface="Calibri" panose="020F0502020204030204" pitchFamily="34" charset="0"/>
              </a:rPr>
              <a:t>ofiar - tak </a:t>
            </a:r>
            <a:r>
              <a:rPr lang="pl-PL" sz="2800" dirty="0">
                <a:solidFill>
                  <a:srgbClr val="0070C0"/>
                </a:solidFill>
                <a:latin typeface="Calibri" panose="020F0502020204030204" pitchFamily="34" charset="0"/>
              </a:rPr>
              <a:t>jak wcześniej </a:t>
            </a:r>
            <a:r>
              <a:rPr lang="pl-PL" sz="2800" dirty="0" smtClean="0">
                <a:solidFill>
                  <a:srgbClr val="0070C0"/>
                </a:solidFill>
                <a:latin typeface="Calibri" panose="020F0502020204030204" pitchFamily="34" charset="0"/>
              </a:rPr>
              <a:t>marksizmu</a:t>
            </a:r>
            <a:endParaRPr lang="pl-PL" sz="2800" b="1" dirty="0" smtClean="0">
              <a:solidFill>
                <a:srgbClr val="0070C0"/>
              </a:solidFill>
              <a:latin typeface="Calibri" panose="020F0502020204030204" pitchFamily="34" charset="0"/>
            </a:endParaRP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5"/>
          <p:cNvSpPr>
            <a:spLocks noGrp="1"/>
          </p:cNvSpPr>
          <p:nvPr>
            <p:ph type="title"/>
          </p:nvPr>
        </p:nvSpPr>
        <p:spPr>
          <a:xfrm>
            <a:off x="1331640" y="692696"/>
            <a:ext cx="7321370" cy="567056"/>
          </a:xfrm>
        </p:spPr>
        <p:txBody>
          <a:bodyPr/>
          <a:lstStyle/>
          <a:p>
            <a:pPr algn="l"/>
            <a:r>
              <a:rPr lang="pl-PL" sz="3200" b="1" dirty="0">
                <a:latin typeface="Calibri" panose="020F0502020204030204" pitchFamily="34" charset="0"/>
              </a:rPr>
              <a:t>Ideologia </a:t>
            </a:r>
            <a:r>
              <a:rPr lang="pl-PL" sz="3200" b="1" dirty="0" err="1" smtClean="0">
                <a:latin typeface="Calibri" panose="020F0502020204030204" pitchFamily="34" charset="0"/>
              </a:rPr>
              <a:t>gender</a:t>
            </a:r>
            <a:r>
              <a:rPr lang="pl-PL" sz="3200" b="1" dirty="0" smtClean="0">
                <a:latin typeface="Calibri" panose="020F0502020204030204" pitchFamily="34" charset="0"/>
              </a:rPr>
              <a:t> – zagrożenia</a:t>
            </a:r>
            <a:endParaRPr lang="pl-PL" sz="3200" b="1" dirty="0">
              <a:latin typeface="Calibri" panose="020F0502020204030204" pitchFamily="34" charset="0"/>
            </a:endParaRPr>
          </a:p>
        </p:txBody>
      </p:sp>
    </p:spTree>
    <p:extLst>
      <p:ext uri="{BB962C8B-B14F-4D97-AF65-F5344CB8AC3E}">
        <p14:creationId xmlns:p14="http://schemas.microsoft.com/office/powerpoint/2010/main" val="2609708864"/>
      </p:ext>
    </p:extLst>
  </p:cSld>
  <p:clrMapOvr>
    <a:masterClrMapping/>
  </p:clrMapOvr>
  <p:transition spd="med">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335048" y="1474772"/>
            <a:ext cx="7416824"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pl-PL" sz="2000" dirty="0" smtClean="0">
                <a:solidFill>
                  <a:srgbClr val="0070C0"/>
                </a:solidFill>
                <a:latin typeface="Calibri" panose="020F0502020204030204" pitchFamily="34" charset="0"/>
              </a:rPr>
              <a:t>22 kwietnia 2013, konferencja z udziałem przedstawicieli MEN*, omawianie Standardów Edukacji Seksualnej WHO:</a:t>
            </a:r>
          </a:p>
          <a:p>
            <a:pPr marL="354013" indent="-354013" eaLnBrk="1" hangingPunct="1">
              <a:spcAft>
                <a:spcPts val="1200"/>
              </a:spcAft>
              <a:buFont typeface="Arial" panose="020B0604020202020204" pitchFamily="34" charset="0"/>
              <a:buChar char="•"/>
            </a:pPr>
            <a:r>
              <a:rPr lang="pl-PL" sz="2000" b="1" dirty="0" smtClean="0">
                <a:solidFill>
                  <a:srgbClr val="0070C0"/>
                </a:solidFill>
                <a:latin typeface="Calibri" panose="020F0502020204030204" pitchFamily="34" charset="0"/>
              </a:rPr>
              <a:t>Dzieci powinny być poddane edukacji seksualnej już przed 4. rokiem życia</a:t>
            </a:r>
          </a:p>
          <a:p>
            <a:pPr marL="354013" indent="-354013" eaLnBrk="1" hangingPunct="1">
              <a:spcAft>
                <a:spcPts val="1200"/>
              </a:spcAft>
              <a:buFont typeface="Arial" panose="020B0604020202020204" pitchFamily="34" charset="0"/>
              <a:buChar char="•"/>
            </a:pPr>
            <a:r>
              <a:rPr lang="pl-PL" sz="2000" b="1" dirty="0" smtClean="0">
                <a:solidFill>
                  <a:srgbClr val="0070C0"/>
                </a:solidFill>
                <a:latin typeface="Calibri" panose="020F0502020204030204" pitchFamily="34" charset="0"/>
              </a:rPr>
              <a:t>Między 9. a 12. rokiem życia dziecko powinno nauczyć się „skutecznie stosować prezerwatywy i środki antykoncepcyjne w przyszłości”</a:t>
            </a:r>
          </a:p>
          <a:p>
            <a:pPr marL="354013" indent="-354013" eaLnBrk="1" hangingPunct="1">
              <a:spcAft>
                <a:spcPts val="1200"/>
              </a:spcAft>
              <a:buFont typeface="Arial" panose="020B0604020202020204" pitchFamily="34" charset="0"/>
              <a:buChar char="•"/>
            </a:pPr>
            <a:r>
              <a:rPr lang="pl-PL" sz="2000" b="1" dirty="0" smtClean="0">
                <a:solidFill>
                  <a:srgbClr val="0070C0"/>
                </a:solidFill>
                <a:latin typeface="Calibri" panose="020F0502020204030204" pitchFamily="34" charset="0"/>
              </a:rPr>
              <a:t>Między 12. a 15. rokiem życia dziecko powinno potrafić samo zaopatrywać się w antykoncepcję</a:t>
            </a:r>
          </a:p>
          <a:p>
            <a:pPr marL="354013" indent="-354013" eaLnBrk="1" hangingPunct="1">
              <a:spcAft>
                <a:spcPts val="1200"/>
              </a:spcAft>
              <a:buFont typeface="Arial" panose="020B0604020202020204" pitchFamily="34" charset="0"/>
              <a:buChar char="•"/>
            </a:pPr>
            <a:r>
              <a:rPr lang="pl-PL" sz="2000" b="1" dirty="0" smtClean="0">
                <a:solidFill>
                  <a:srgbClr val="0070C0"/>
                </a:solidFill>
                <a:latin typeface="Calibri" panose="020F0502020204030204" pitchFamily="34" charset="0"/>
              </a:rPr>
              <a:t>Powyżej 15. roku życia można dziecku dodatkowo wpoić „krytyczne podejście do norm kulturowych/religijnych w odniesieniu do ciąży, rodzicielstwa itp.”</a:t>
            </a: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35048" y="6186487"/>
            <a:ext cx="7560840" cy="523220"/>
          </a:xfrm>
          <a:prstGeom prst="rect">
            <a:avLst/>
          </a:prstGeom>
          <a:noFill/>
        </p:spPr>
        <p:txBody>
          <a:bodyPr wrap="square" rtlCol="0">
            <a:spAutoFit/>
          </a:bodyPr>
          <a:lstStyle/>
          <a:p>
            <a:r>
              <a:rPr lang="pl-PL" sz="1400" dirty="0" smtClean="0">
                <a:latin typeface="Calibri" panose="020F0502020204030204" pitchFamily="34" charset="0"/>
              </a:rPr>
              <a:t>*) Podsekretarz </a:t>
            </a:r>
            <a:r>
              <a:rPr lang="pl-PL" sz="1400" dirty="0">
                <a:latin typeface="Calibri" panose="020F0502020204030204" pitchFamily="34" charset="0"/>
              </a:rPr>
              <a:t>Stanu Joanna Berdzik uczestniczy w konferencji „Standardy edukacji seksualnej w Europie. Rekomendacje Światowej Organizacji Zdrowia” w Warszawie.</a:t>
            </a:r>
          </a:p>
        </p:txBody>
      </p:sp>
      <p:sp>
        <p:nvSpPr>
          <p:cNvPr id="5" name="Title 5"/>
          <p:cNvSpPr>
            <a:spLocks noGrp="1"/>
          </p:cNvSpPr>
          <p:nvPr>
            <p:ph type="title"/>
          </p:nvPr>
        </p:nvSpPr>
        <p:spPr>
          <a:xfrm>
            <a:off x="1335048" y="620688"/>
            <a:ext cx="7321370" cy="567056"/>
          </a:xfrm>
        </p:spPr>
        <p:txBody>
          <a:bodyPr/>
          <a:lstStyle/>
          <a:p>
            <a:pPr algn="l" eaLnBrk="1" hangingPunct="1"/>
            <a:r>
              <a:rPr lang="pl-PL" sz="3200" b="1" dirty="0">
                <a:latin typeface="Calibri" panose="020F0502020204030204" pitchFamily="34" charset="0"/>
              </a:rPr>
              <a:t>Ideologia </a:t>
            </a:r>
            <a:r>
              <a:rPr lang="pl-PL" sz="3200" b="1" dirty="0" err="1">
                <a:latin typeface="Calibri" panose="020F0502020204030204" pitchFamily="34" charset="0"/>
              </a:rPr>
              <a:t>gender</a:t>
            </a:r>
            <a:r>
              <a:rPr lang="pl-PL" sz="3200" b="1" dirty="0">
                <a:latin typeface="Calibri" panose="020F0502020204030204" pitchFamily="34" charset="0"/>
              </a:rPr>
              <a:t> – przykład </a:t>
            </a:r>
            <a:r>
              <a:rPr lang="pl-PL" sz="3200" b="1" dirty="0" smtClean="0">
                <a:latin typeface="Calibri" panose="020F0502020204030204" pitchFamily="34" charset="0"/>
              </a:rPr>
              <a:t>działań</a:t>
            </a:r>
            <a:endParaRPr lang="pl-PL" sz="3200" b="1" dirty="0">
              <a:latin typeface="Calibri" panose="020F0502020204030204" pitchFamily="34" charset="0"/>
            </a:endParaRPr>
          </a:p>
        </p:txBody>
      </p:sp>
    </p:spTree>
    <p:extLst>
      <p:ext uri="{BB962C8B-B14F-4D97-AF65-F5344CB8AC3E}">
        <p14:creationId xmlns:p14="http://schemas.microsoft.com/office/powerpoint/2010/main" val="2757549150"/>
      </p:ext>
    </p:extLst>
  </p:cSld>
  <p:clrMapOvr>
    <a:masterClrMapping/>
  </p:clrMapOvr>
  <p:transition spd="med">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4572000" y="1369558"/>
            <a:ext cx="38884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3200" b="1" dirty="0" smtClean="0">
                <a:solidFill>
                  <a:srgbClr val="0070C0"/>
                </a:solidFill>
                <a:latin typeface="Calibri" panose="020F0502020204030204" pitchFamily="34" charset="0"/>
              </a:rPr>
              <a:t>Kobiety, które nie potrzebują mężczyzn</a:t>
            </a:r>
          </a:p>
        </p:txBody>
      </p:sp>
      <p:sp>
        <p:nvSpPr>
          <p:cNvPr id="7" name="TextBox 2"/>
          <p:cNvSpPr txBox="1">
            <a:spLocks noChangeArrowheads="1"/>
          </p:cNvSpPr>
          <p:nvPr/>
        </p:nvSpPr>
        <p:spPr bwMode="auto">
          <a:xfrm>
            <a:off x="1437522" y="2567668"/>
            <a:ext cx="20162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3200" b="1" dirty="0" smtClean="0">
                <a:latin typeface="Calibri" panose="020F0502020204030204" pitchFamily="34" charset="0"/>
              </a:rPr>
              <a:t>Mężczyźni:</a:t>
            </a:r>
          </a:p>
        </p:txBody>
      </p:sp>
      <p:sp>
        <p:nvSpPr>
          <p:cNvPr id="8" name="TextBox 2"/>
          <p:cNvSpPr txBox="1">
            <a:spLocks noChangeArrowheads="1"/>
          </p:cNvSpPr>
          <p:nvPr/>
        </p:nvSpPr>
        <p:spPr bwMode="auto">
          <a:xfrm>
            <a:off x="2699792" y="3284984"/>
            <a:ext cx="576064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457200" indent="-457200" eaLnBrk="1" hangingPunct="1">
              <a:buFontTx/>
              <a:buChar char="-"/>
            </a:pPr>
            <a:r>
              <a:rPr lang="pl-PL" sz="3200" b="1" dirty="0" smtClean="0">
                <a:solidFill>
                  <a:srgbClr val="0070C0"/>
                </a:solidFill>
                <a:latin typeface="Calibri" panose="020F0502020204030204" pitchFamily="34" charset="0"/>
              </a:rPr>
              <a:t>nie angażują się w </a:t>
            </a:r>
            <a:r>
              <a:rPr lang="pl-PL" sz="3200" b="1" dirty="0">
                <a:solidFill>
                  <a:srgbClr val="0070C0"/>
                </a:solidFill>
                <a:latin typeface="Calibri" panose="020F0502020204030204" pitchFamily="34" charset="0"/>
              </a:rPr>
              <a:t>ochronę </a:t>
            </a:r>
            <a:r>
              <a:rPr lang="pl-PL" sz="3200" b="1" dirty="0" smtClean="0">
                <a:solidFill>
                  <a:srgbClr val="0070C0"/>
                </a:solidFill>
                <a:latin typeface="Calibri" panose="020F0502020204030204" pitchFamily="34" charset="0"/>
              </a:rPr>
              <a:t>kobiety</a:t>
            </a:r>
          </a:p>
          <a:p>
            <a:pPr marL="457200" indent="-457200" eaLnBrk="1" hangingPunct="1">
              <a:buFontTx/>
              <a:buChar char="-"/>
            </a:pPr>
            <a:r>
              <a:rPr lang="pl-PL" sz="3200" b="1" dirty="0" smtClean="0">
                <a:solidFill>
                  <a:srgbClr val="0070C0"/>
                </a:solidFill>
                <a:latin typeface="Calibri" panose="020F0502020204030204" pitchFamily="34" charset="0"/>
              </a:rPr>
              <a:t>nie </a:t>
            </a:r>
            <a:r>
              <a:rPr lang="pl-PL" sz="3200" b="1" dirty="0">
                <a:solidFill>
                  <a:srgbClr val="0070C0"/>
                </a:solidFill>
                <a:latin typeface="Calibri" panose="020F0502020204030204" pitchFamily="34" charset="0"/>
              </a:rPr>
              <a:t>angażują się w ojcostwo </a:t>
            </a:r>
            <a:r>
              <a:rPr lang="pl-PL" sz="3200" b="1" dirty="0" smtClean="0">
                <a:solidFill>
                  <a:srgbClr val="0070C0"/>
                </a:solidFill>
                <a:latin typeface="Calibri" panose="020F0502020204030204" pitchFamily="34" charset="0"/>
              </a:rPr>
              <a:t/>
            </a:r>
            <a:br>
              <a:rPr lang="pl-PL" sz="3200" b="1" dirty="0" smtClean="0">
                <a:solidFill>
                  <a:srgbClr val="0070C0"/>
                </a:solidFill>
                <a:latin typeface="Calibri" panose="020F0502020204030204" pitchFamily="34" charset="0"/>
              </a:rPr>
            </a:br>
            <a:r>
              <a:rPr lang="pl-PL" sz="3200" b="1" dirty="0" smtClean="0">
                <a:solidFill>
                  <a:srgbClr val="0070C0"/>
                </a:solidFill>
                <a:latin typeface="Calibri" panose="020F0502020204030204" pitchFamily="34" charset="0"/>
              </a:rPr>
              <a:t>i </a:t>
            </a:r>
            <a:r>
              <a:rPr lang="pl-PL" sz="3200" b="1" dirty="0">
                <a:solidFill>
                  <a:srgbClr val="0070C0"/>
                </a:solidFill>
                <a:latin typeface="Calibri" panose="020F0502020204030204" pitchFamily="34" charset="0"/>
              </a:rPr>
              <a:t>odpowiedzialność za rodzinę</a:t>
            </a:r>
          </a:p>
          <a:p>
            <a:pPr eaLnBrk="1" hangingPunct="1"/>
            <a:endParaRPr lang="pl-PL" sz="3200" b="1" dirty="0" smtClean="0">
              <a:latin typeface="Calibri" panose="020F0502020204030204" pitchFamily="34" charset="0"/>
            </a:endParaRPr>
          </a:p>
        </p:txBody>
      </p:sp>
      <p:sp>
        <p:nvSpPr>
          <p:cNvPr id="9" name="Title 5"/>
          <p:cNvSpPr>
            <a:spLocks noGrp="1"/>
          </p:cNvSpPr>
          <p:nvPr>
            <p:ph type="title"/>
          </p:nvPr>
        </p:nvSpPr>
        <p:spPr>
          <a:xfrm>
            <a:off x="1437522" y="736232"/>
            <a:ext cx="5532893" cy="567056"/>
          </a:xfrm>
        </p:spPr>
        <p:txBody>
          <a:bodyPr/>
          <a:lstStyle/>
          <a:p>
            <a:pPr algn="l" eaLnBrk="1" hangingPunct="1"/>
            <a:r>
              <a:rPr lang="pl-PL" sz="3200" b="1" dirty="0">
                <a:latin typeface="Calibri" panose="020F0502020204030204" pitchFamily="34" charset="0"/>
              </a:rPr>
              <a:t>Ideologia </a:t>
            </a:r>
            <a:r>
              <a:rPr lang="pl-PL" sz="3200" b="1" dirty="0" smtClean="0">
                <a:latin typeface="Calibri" panose="020F0502020204030204" pitchFamily="34" charset="0"/>
              </a:rPr>
              <a:t>feministyczna</a:t>
            </a:r>
            <a:endParaRPr lang="pl-PL" sz="3200" b="1" dirty="0">
              <a:latin typeface="Calibri" panose="020F0502020204030204" pitchFamily="34" charset="0"/>
            </a:endParaRPr>
          </a:p>
        </p:txBody>
      </p:sp>
    </p:spTree>
    <p:extLst>
      <p:ext uri="{BB962C8B-B14F-4D97-AF65-F5344CB8AC3E}">
        <p14:creationId xmlns:p14="http://schemas.microsoft.com/office/powerpoint/2010/main" val="3810367386"/>
      </p:ext>
    </p:extLst>
  </p:cSld>
  <p:clrMapOvr>
    <a:masterClrMapping/>
  </p:clrMapOvr>
  <p:transition spd="med">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2195736" y="1556792"/>
            <a:ext cx="590465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eaLnBrk="1" hangingPunct="1">
              <a:lnSpc>
                <a:spcPct val="150000"/>
              </a:lnSpc>
              <a:buFont typeface="+mj-lt"/>
              <a:buAutoNum type="arabicPeriod"/>
            </a:pPr>
            <a:r>
              <a:rPr lang="pl-PL" sz="3200" b="1" dirty="0" smtClean="0">
                <a:solidFill>
                  <a:srgbClr val="0070C0"/>
                </a:solidFill>
                <a:latin typeface="Calibri" panose="020F0502020204030204" pitchFamily="34" charset="0"/>
              </a:rPr>
              <a:t>Kobieta traci mężczyznę</a:t>
            </a:r>
          </a:p>
          <a:p>
            <a:pPr marL="514350" indent="-514350" eaLnBrk="1" hangingPunct="1">
              <a:lnSpc>
                <a:spcPct val="150000"/>
              </a:lnSpc>
              <a:buFont typeface="+mj-lt"/>
              <a:buAutoNum type="arabicPeriod"/>
            </a:pPr>
            <a:r>
              <a:rPr lang="pl-PL" sz="3200" b="1" dirty="0">
                <a:solidFill>
                  <a:srgbClr val="0070C0"/>
                </a:solidFill>
                <a:latin typeface="Calibri" panose="020F0502020204030204" pitchFamily="34" charset="0"/>
              </a:rPr>
              <a:t>Mężczyzna </a:t>
            </a:r>
            <a:r>
              <a:rPr lang="pl-PL" sz="3200" b="1" dirty="0" smtClean="0">
                <a:solidFill>
                  <a:srgbClr val="0070C0"/>
                </a:solidFill>
                <a:latin typeface="Calibri" panose="020F0502020204030204" pitchFamily="34" charset="0"/>
              </a:rPr>
              <a:t>traci </a:t>
            </a:r>
            <a:r>
              <a:rPr lang="pl-PL" sz="3200" b="1" dirty="0">
                <a:solidFill>
                  <a:srgbClr val="0070C0"/>
                </a:solidFill>
                <a:latin typeface="Calibri" panose="020F0502020204030204" pitchFamily="34" charset="0"/>
              </a:rPr>
              <a:t>kobietę</a:t>
            </a:r>
          </a:p>
          <a:p>
            <a:pPr marL="514350" indent="-514350" eaLnBrk="1" hangingPunct="1">
              <a:lnSpc>
                <a:spcPct val="150000"/>
              </a:lnSpc>
              <a:buFont typeface="+mj-lt"/>
              <a:buAutoNum type="arabicPeriod"/>
            </a:pPr>
            <a:r>
              <a:rPr lang="pl-PL" sz="3200" b="1" dirty="0" smtClean="0">
                <a:solidFill>
                  <a:srgbClr val="0070C0"/>
                </a:solidFill>
                <a:latin typeface="Calibri" panose="020F0502020204030204" pitchFamily="34" charset="0"/>
              </a:rPr>
              <a:t>Dzieci tracą rodziców</a:t>
            </a:r>
            <a:endParaRPr lang="pl-PL" sz="3200" b="1" dirty="0">
              <a:solidFill>
                <a:srgbClr val="0070C0"/>
              </a:solidFill>
              <a:latin typeface="Calibri" panose="020F0502020204030204" pitchFamily="34" charset="0"/>
            </a:endParaRPr>
          </a:p>
        </p:txBody>
      </p:sp>
      <p:sp>
        <p:nvSpPr>
          <p:cNvPr id="7" name="TextBox 2"/>
          <p:cNvSpPr txBox="1">
            <a:spLocks noChangeArrowheads="1"/>
          </p:cNvSpPr>
          <p:nvPr/>
        </p:nvSpPr>
        <p:spPr bwMode="auto">
          <a:xfrm>
            <a:off x="1403648" y="4941168"/>
            <a:ext cx="698477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3200" dirty="0" smtClean="0">
                <a:latin typeface="Calibri" panose="020F0502020204030204" pitchFamily="34" charset="0"/>
              </a:rPr>
              <a:t>I to wszystko dla „dobra” i „wyzwolenia” kobiety, mężczyzny, dzieci…</a:t>
            </a:r>
          </a:p>
        </p:txBody>
      </p:sp>
      <p:sp>
        <p:nvSpPr>
          <p:cNvPr id="8" name="Title 5"/>
          <p:cNvSpPr>
            <a:spLocks noGrp="1"/>
          </p:cNvSpPr>
          <p:nvPr>
            <p:ph type="title"/>
          </p:nvPr>
        </p:nvSpPr>
        <p:spPr>
          <a:xfrm>
            <a:off x="1403648" y="775746"/>
            <a:ext cx="7238934" cy="567056"/>
          </a:xfrm>
        </p:spPr>
        <p:txBody>
          <a:bodyPr/>
          <a:lstStyle/>
          <a:p>
            <a:pPr algn="l" eaLnBrk="1" hangingPunct="1"/>
            <a:r>
              <a:rPr lang="pl-PL" sz="3200" b="1" dirty="0">
                <a:latin typeface="Calibri" panose="020F0502020204030204" pitchFamily="34" charset="0"/>
              </a:rPr>
              <a:t>Ideologia </a:t>
            </a:r>
            <a:r>
              <a:rPr lang="pl-PL" sz="3200" b="1" dirty="0" smtClean="0">
                <a:latin typeface="Calibri" panose="020F0502020204030204" pitchFamily="34" charset="0"/>
              </a:rPr>
              <a:t>feministyczna – efekty finalne</a:t>
            </a:r>
            <a:endParaRPr lang="pl-PL" sz="3200" b="1" dirty="0">
              <a:latin typeface="Calibri" panose="020F0502020204030204" pitchFamily="34" charset="0"/>
            </a:endParaRPr>
          </a:p>
        </p:txBody>
      </p:sp>
    </p:spTree>
    <p:extLst>
      <p:ext uri="{BB962C8B-B14F-4D97-AF65-F5344CB8AC3E}">
        <p14:creationId xmlns:p14="http://schemas.microsoft.com/office/powerpoint/2010/main" val="286426489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bwMode="auto">
          <a:xfrm>
            <a:off x="900113" y="765175"/>
            <a:ext cx="5897562" cy="808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pl-PL" sz="4400" cap="none" dirty="0" smtClean="0">
                <a:latin typeface="Calibri" panose="020F0502020204030204" pitchFamily="34" charset="0"/>
              </a:rPr>
              <a:t>Stworzenie człowieka</a:t>
            </a:r>
          </a:p>
        </p:txBody>
      </p:sp>
      <p:sp>
        <p:nvSpPr>
          <p:cNvPr id="6" name="Content Placeholder 2"/>
          <p:cNvSpPr txBox="1">
            <a:spLocks/>
          </p:cNvSpPr>
          <p:nvPr/>
        </p:nvSpPr>
        <p:spPr>
          <a:xfrm>
            <a:off x="323850" y="2133600"/>
            <a:ext cx="6838950" cy="2682875"/>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marL="571500" indent="-571500">
              <a:lnSpc>
                <a:spcPct val="150000"/>
              </a:lnSpc>
              <a:buFont typeface="Arial" panose="020B0604020202020204" pitchFamily="34" charset="0"/>
              <a:buChar char="•"/>
              <a:defRPr/>
            </a:pPr>
            <a:r>
              <a:rPr lang="pl-PL" sz="3600" kern="0" dirty="0" smtClean="0">
                <a:solidFill>
                  <a:srgbClr val="0070C0"/>
                </a:solidFill>
                <a:latin typeface="Calibri" panose="020F0502020204030204" pitchFamily="34" charset="0"/>
              </a:rPr>
              <a:t>Mężczyzna i Kobieta</a:t>
            </a:r>
          </a:p>
          <a:p>
            <a:pPr marL="571500" indent="-571500">
              <a:lnSpc>
                <a:spcPct val="150000"/>
              </a:lnSpc>
              <a:buFont typeface="Arial" panose="020B0604020202020204" pitchFamily="34" charset="0"/>
              <a:buChar char="•"/>
              <a:defRPr/>
            </a:pPr>
            <a:r>
              <a:rPr lang="pl-PL" sz="3600" kern="0" dirty="0" smtClean="0">
                <a:solidFill>
                  <a:srgbClr val="0070C0"/>
                </a:solidFill>
                <a:latin typeface="Calibri" panose="020F0502020204030204" pitchFamily="34" charset="0"/>
              </a:rPr>
              <a:t>Przeznaczenie</a:t>
            </a:r>
          </a:p>
          <a:p>
            <a:pPr marL="571500" indent="-571500">
              <a:lnSpc>
                <a:spcPct val="150000"/>
              </a:lnSpc>
              <a:buFont typeface="Arial" panose="020B0604020202020204" pitchFamily="34" charset="0"/>
              <a:buChar char="•"/>
              <a:defRPr/>
            </a:pPr>
            <a:r>
              <a:rPr lang="pl-PL" sz="3600" kern="0" dirty="0" smtClean="0">
                <a:solidFill>
                  <a:srgbClr val="0070C0"/>
                </a:solidFill>
                <a:latin typeface="Calibri" panose="020F0502020204030204" pitchFamily="34" charset="0"/>
              </a:rPr>
              <a:t>Droga</a:t>
            </a:r>
            <a:endParaRPr lang="pl-PL" sz="3600" kern="0" dirty="0">
              <a:solidFill>
                <a:srgbClr val="0070C0"/>
              </a:solidFill>
              <a:latin typeface="Calibri" panose="020F0502020204030204" pitchFamily="34"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79838" y="3933825"/>
            <a:ext cx="1493837" cy="220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nodeType="afterGroup">
                            <p:stCondLst>
                              <p:cond delay="1500"/>
                            </p:stCondLst>
                            <p:childTnLst>
                              <p:par>
                                <p:cTn id="17" presetID="10"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420997" y="827704"/>
            <a:ext cx="7128792"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400" dirty="0" smtClean="0">
                <a:latin typeface="Calibri" panose="020F0502020204030204" pitchFamily="34" charset="0"/>
              </a:rPr>
              <a:t>Rosyjski filozof i pisarz</a:t>
            </a:r>
          </a:p>
          <a:p>
            <a:pPr eaLnBrk="1" hangingPunct="1"/>
            <a:endParaRPr lang="pl-PL" sz="2400" dirty="0" smtClean="0">
              <a:latin typeface="Calibri" panose="020F0502020204030204" pitchFamily="34" charset="0"/>
            </a:endParaRPr>
          </a:p>
          <a:p>
            <a:pPr eaLnBrk="1" hangingPunct="1"/>
            <a:endParaRPr lang="pl-PL" sz="2400" dirty="0" smtClean="0">
              <a:latin typeface="Calibri" panose="020F0502020204030204" pitchFamily="34" charset="0"/>
            </a:endParaRPr>
          </a:p>
          <a:p>
            <a:pPr eaLnBrk="1" hangingPunct="1"/>
            <a:r>
              <a:rPr lang="pl-PL" sz="2400" b="1" i="1" dirty="0" smtClean="0">
                <a:latin typeface="Calibri" panose="020F0502020204030204" pitchFamily="34" charset="0"/>
              </a:rPr>
              <a:t>Krótka opowieść o Antychryście</a:t>
            </a:r>
          </a:p>
        </p:txBody>
      </p:sp>
      <p:sp>
        <p:nvSpPr>
          <p:cNvPr id="6" name="Action Button: Home 5">
            <a:hlinkClick r:id="rId2" action="ppaction://hlinksldjump" highlightClick="1"/>
          </p:cNvPr>
          <p:cNvSpPr/>
          <p:nvPr/>
        </p:nvSpPr>
        <p:spPr>
          <a:xfrm>
            <a:off x="8316913" y="6092825"/>
            <a:ext cx="576262"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pic>
        <p:nvPicPr>
          <p:cNvPr id="1947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2"/>
          <p:cNvSpPr txBox="1">
            <a:spLocks noChangeArrowheads="1"/>
          </p:cNvSpPr>
          <p:nvPr/>
        </p:nvSpPr>
        <p:spPr bwMode="auto">
          <a:xfrm>
            <a:off x="1403648" y="2860100"/>
            <a:ext cx="7483827"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514350" indent="-514350" eaLnBrk="1" hangingPunct="1">
              <a:spcAft>
                <a:spcPts val="1200"/>
              </a:spcAft>
              <a:buFont typeface="+mj-lt"/>
              <a:buAutoNum type="arabicPeriod"/>
            </a:pPr>
            <a:r>
              <a:rPr lang="pl-PL" sz="2400" dirty="0" smtClean="0">
                <a:solidFill>
                  <a:srgbClr val="0070C0"/>
                </a:solidFill>
                <a:latin typeface="Calibri" panose="020F0502020204030204" pitchFamily="34" charset="0"/>
              </a:rPr>
              <a:t>Antychryst przyjdzie jako Wielki Filantrop</a:t>
            </a:r>
          </a:p>
          <a:p>
            <a:pPr marL="514350" indent="-514350" eaLnBrk="1" hangingPunct="1">
              <a:spcAft>
                <a:spcPts val="1200"/>
              </a:spcAft>
              <a:buFont typeface="+mj-lt"/>
              <a:buAutoNum type="arabicPeriod"/>
            </a:pPr>
            <a:r>
              <a:rPr lang="pl-PL" sz="2400" dirty="0" smtClean="0">
                <a:solidFill>
                  <a:srgbClr val="0070C0"/>
                </a:solidFill>
                <a:latin typeface="Calibri" panose="020F0502020204030204" pitchFamily="34" charset="0"/>
              </a:rPr>
              <a:t>Przedstawi się jako pacyfista, ekologista i ekumenista</a:t>
            </a:r>
          </a:p>
          <a:p>
            <a:pPr marL="514350" indent="-514350" eaLnBrk="1" hangingPunct="1">
              <a:spcAft>
                <a:spcPts val="1200"/>
              </a:spcAft>
              <a:buFont typeface="+mj-lt"/>
              <a:buAutoNum type="arabicPeriod"/>
            </a:pPr>
            <a:r>
              <a:rPr lang="pl-PL" sz="2400" dirty="0" smtClean="0">
                <a:solidFill>
                  <a:srgbClr val="0070C0"/>
                </a:solidFill>
                <a:latin typeface="Calibri" panose="020F0502020204030204" pitchFamily="34" charset="0"/>
              </a:rPr>
              <a:t>Zaoferuje ludziom </a:t>
            </a:r>
            <a:r>
              <a:rPr lang="pl-PL" sz="2400" dirty="0" smtClean="0">
                <a:solidFill>
                  <a:srgbClr val="0070C0"/>
                </a:solidFill>
                <a:latin typeface="Calibri" panose="020F0502020204030204" pitchFamily="34" charset="0"/>
              </a:rPr>
              <a:t>rozwiązanie podstawowych problemów – </a:t>
            </a:r>
            <a:r>
              <a:rPr lang="pl-PL" sz="2400" dirty="0" smtClean="0">
                <a:solidFill>
                  <a:srgbClr val="0070C0"/>
                </a:solidFill>
                <a:latin typeface="Calibri" panose="020F0502020204030204" pitchFamily="34" charset="0"/>
              </a:rPr>
              <a:t>pokój, zjednoczenie religii, likwidację głodu na świecie, ochronę przyrody oraz </a:t>
            </a:r>
            <a:r>
              <a:rPr lang="pl-PL" sz="2400" dirty="0" smtClean="0">
                <a:solidFill>
                  <a:srgbClr val="0070C0"/>
                </a:solidFill>
                <a:latin typeface="Calibri" panose="020F0502020204030204" pitchFamily="34" charset="0"/>
              </a:rPr>
              <a:t>- powszechną </a:t>
            </a:r>
            <a:r>
              <a:rPr lang="pl-PL" sz="2400" dirty="0" smtClean="0">
                <a:solidFill>
                  <a:srgbClr val="0070C0"/>
                </a:solidFill>
                <a:latin typeface="Calibri" panose="020F0502020204030204" pitchFamily="34" charset="0"/>
              </a:rPr>
              <a:t>rozrywkę</a:t>
            </a:r>
            <a:endParaRPr lang="pl-PL" sz="2400" dirty="0">
              <a:solidFill>
                <a:srgbClr val="0070C0"/>
              </a:solidFill>
              <a:latin typeface="Calibri" panose="020F0502020204030204" pitchFamily="34" charset="0"/>
            </a:endParaRPr>
          </a:p>
          <a:p>
            <a:pPr marL="514350" indent="-514350" eaLnBrk="1" hangingPunct="1">
              <a:spcAft>
                <a:spcPts val="1200"/>
              </a:spcAft>
              <a:buFont typeface="+mj-lt"/>
              <a:buAutoNum type="arabicPeriod"/>
            </a:pPr>
            <a:r>
              <a:rPr lang="pl-PL" sz="2400" dirty="0" smtClean="0">
                <a:solidFill>
                  <a:srgbClr val="0070C0"/>
                </a:solidFill>
                <a:latin typeface="Calibri" panose="020F0502020204030204" pitchFamily="34" charset="0"/>
              </a:rPr>
              <a:t>Nie zaoferuje tylko jednej rzeczy – Jezusa Chrystusa</a:t>
            </a:r>
            <a:endParaRPr lang="pl-PL" sz="2400" dirty="0">
              <a:solidFill>
                <a:srgbClr val="0070C0"/>
              </a:solidFill>
              <a:latin typeface="Calibri" panose="020F0502020204030204" pitchFamily="34" charset="0"/>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36296" y="435456"/>
            <a:ext cx="1445120" cy="2163353"/>
          </a:xfrm>
          <a:prstGeom prst="rect">
            <a:avLst/>
          </a:prstGeom>
        </p:spPr>
      </p:pic>
      <p:sp>
        <p:nvSpPr>
          <p:cNvPr id="8" name="Title 5"/>
          <p:cNvSpPr>
            <a:spLocks noGrp="1"/>
          </p:cNvSpPr>
          <p:nvPr>
            <p:ph type="title"/>
          </p:nvPr>
        </p:nvSpPr>
        <p:spPr>
          <a:xfrm>
            <a:off x="1420997" y="439137"/>
            <a:ext cx="5167639" cy="567056"/>
          </a:xfrm>
        </p:spPr>
        <p:txBody>
          <a:bodyPr/>
          <a:lstStyle/>
          <a:p>
            <a:pPr algn="l" eaLnBrk="1" hangingPunct="1"/>
            <a:r>
              <a:rPr lang="pl-PL" sz="2400" b="1" dirty="0">
                <a:latin typeface="Calibri" panose="020F0502020204030204" pitchFamily="34" charset="0"/>
              </a:rPr>
              <a:t>Włodzimierz Sołowiow (1853 – </a:t>
            </a:r>
            <a:r>
              <a:rPr lang="pl-PL" sz="2400" b="1" dirty="0" smtClean="0">
                <a:latin typeface="Calibri" panose="020F0502020204030204" pitchFamily="34" charset="0"/>
              </a:rPr>
              <a:t>1900</a:t>
            </a:r>
            <a:r>
              <a:rPr lang="pl-PL" sz="2400" b="1" dirty="0" smtClean="0">
                <a:latin typeface="Calibri" panose="020F0502020204030204" pitchFamily="34" charset="0"/>
              </a:rPr>
              <a:t>)</a:t>
            </a:r>
            <a:endParaRPr lang="pl-PL" sz="2400" b="1" dirty="0">
              <a:latin typeface="Calibri" panose="020F0502020204030204" pitchFamily="34" charset="0"/>
            </a:endParaRPr>
          </a:p>
        </p:txBody>
      </p:sp>
    </p:spTree>
    <p:extLst>
      <p:ext uri="{BB962C8B-B14F-4D97-AF65-F5344CB8AC3E}">
        <p14:creationId xmlns:p14="http://schemas.microsoft.com/office/powerpoint/2010/main" val="884678960"/>
      </p:ext>
    </p:extLst>
  </p:cSld>
  <p:clrMapOvr>
    <a:masterClrMapping/>
  </p:clrMapOvr>
  <p:transition spd="med">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403647" y="1556792"/>
            <a:ext cx="73448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2800" b="1" dirty="0" smtClean="0">
                <a:latin typeface="Calibri" panose="020F0502020204030204" pitchFamily="34" charset="0"/>
              </a:rPr>
              <a:t>Głębokie i trwałe zranienie ludzkiej psychiki przynoszone przez media - obrazy zła</a:t>
            </a:r>
          </a:p>
        </p:txBody>
      </p:sp>
      <p:sp>
        <p:nvSpPr>
          <p:cNvPr id="2" name="Rectangle 1"/>
          <p:cNvSpPr/>
          <p:nvPr/>
        </p:nvSpPr>
        <p:spPr>
          <a:xfrm>
            <a:off x="1403647" y="3104857"/>
            <a:ext cx="2736303" cy="50405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Ciało</a:t>
            </a:r>
            <a:endParaRPr lang="en-GB" dirty="0">
              <a:solidFill>
                <a:srgbClr val="0070C0"/>
              </a:solidFill>
            </a:endParaRPr>
          </a:p>
        </p:txBody>
      </p:sp>
      <p:sp>
        <p:nvSpPr>
          <p:cNvPr id="8" name="Rectangle 7"/>
          <p:cNvSpPr/>
          <p:nvPr/>
        </p:nvSpPr>
        <p:spPr>
          <a:xfrm>
            <a:off x="4381161" y="3104857"/>
            <a:ext cx="4367303" cy="50405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Duch</a:t>
            </a:r>
            <a:endParaRPr lang="en-GB" dirty="0">
              <a:solidFill>
                <a:srgbClr val="0070C0"/>
              </a:solidFill>
            </a:endParaRPr>
          </a:p>
        </p:txBody>
      </p:sp>
      <p:sp>
        <p:nvSpPr>
          <p:cNvPr id="9" name="Rectangle 8"/>
          <p:cNvSpPr/>
          <p:nvPr/>
        </p:nvSpPr>
        <p:spPr>
          <a:xfrm>
            <a:off x="1403646" y="4015344"/>
            <a:ext cx="2736303" cy="945434"/>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Surowe normy czystości wody, powietrza i żywności</a:t>
            </a:r>
            <a:endParaRPr lang="en-GB" dirty="0">
              <a:solidFill>
                <a:srgbClr val="0070C0"/>
              </a:solidFill>
            </a:endParaRPr>
          </a:p>
        </p:txBody>
      </p:sp>
      <p:sp>
        <p:nvSpPr>
          <p:cNvPr id="10" name="Rectangle 9"/>
          <p:cNvSpPr/>
          <p:nvPr/>
        </p:nvSpPr>
        <p:spPr>
          <a:xfrm>
            <a:off x="4381161" y="4020009"/>
            <a:ext cx="4367303" cy="936104"/>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Niekontrolowana konsumpcja pornograficznego brudu, przemocy i horroru</a:t>
            </a:r>
            <a:endParaRPr lang="en-GB" dirty="0">
              <a:solidFill>
                <a:srgbClr val="0070C0"/>
              </a:solidFill>
            </a:endParaRPr>
          </a:p>
        </p:txBody>
      </p:sp>
      <p:sp>
        <p:nvSpPr>
          <p:cNvPr id="11" name="Rectangle 10"/>
          <p:cNvSpPr/>
          <p:nvPr/>
        </p:nvSpPr>
        <p:spPr>
          <a:xfrm>
            <a:off x="1413333" y="5324130"/>
            <a:ext cx="2736304" cy="936104"/>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Mechanizmy wydalania trucizn z ciała - znane</a:t>
            </a:r>
            <a:endParaRPr lang="en-GB" dirty="0">
              <a:solidFill>
                <a:srgbClr val="0070C0"/>
              </a:solidFill>
            </a:endParaRPr>
          </a:p>
        </p:txBody>
      </p:sp>
      <p:sp>
        <p:nvSpPr>
          <p:cNvPr id="12" name="Rectangle 11"/>
          <p:cNvSpPr/>
          <p:nvPr/>
        </p:nvSpPr>
        <p:spPr>
          <a:xfrm>
            <a:off x="4381161" y="5350655"/>
            <a:ext cx="4367303" cy="90689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Brak mechanizmów wydalania trucizn –obrazy wżerają się w pamięć</a:t>
            </a:r>
            <a:endParaRPr lang="en-GB" dirty="0">
              <a:solidFill>
                <a:srgbClr val="0070C0"/>
              </a:solidFill>
            </a:endParaRPr>
          </a:p>
        </p:txBody>
      </p:sp>
      <p:sp>
        <p:nvSpPr>
          <p:cNvPr id="4" name="Title 3"/>
          <p:cNvSpPr>
            <a:spLocks noGrp="1"/>
          </p:cNvSpPr>
          <p:nvPr>
            <p:ph type="title"/>
          </p:nvPr>
        </p:nvSpPr>
        <p:spPr>
          <a:xfrm>
            <a:off x="1440681" y="595731"/>
            <a:ext cx="6031582" cy="597709"/>
          </a:xfrm>
        </p:spPr>
        <p:txBody>
          <a:bodyPr/>
          <a:lstStyle/>
          <a:p>
            <a:pPr algn="l"/>
            <a:r>
              <a:rPr lang="pl-PL" sz="3200" b="1" dirty="0" smtClean="0">
                <a:latin typeface="Calibri" panose="020F0502020204030204" pitchFamily="34" charset="0"/>
              </a:rPr>
              <a:t>Pornografia </a:t>
            </a:r>
            <a:r>
              <a:rPr lang="pl-PL" sz="3200" b="1" dirty="0">
                <a:latin typeface="Calibri" panose="020F0502020204030204" pitchFamily="34" charset="0"/>
              </a:rPr>
              <a:t>- globalna </a:t>
            </a:r>
            <a:r>
              <a:rPr lang="pl-PL" sz="3200" b="1" dirty="0" smtClean="0">
                <a:latin typeface="Calibri" panose="020F0502020204030204" pitchFamily="34" charset="0"/>
              </a:rPr>
              <a:t>epidemia</a:t>
            </a:r>
            <a:endParaRPr lang="pl-PL" sz="3200" dirty="0"/>
          </a:p>
        </p:txBody>
      </p:sp>
    </p:spTree>
    <p:extLst>
      <p:ext uri="{BB962C8B-B14F-4D97-AF65-F5344CB8AC3E}">
        <p14:creationId xmlns:p14="http://schemas.microsoft.com/office/powerpoint/2010/main" val="1480939277"/>
      </p:ext>
    </p:extLst>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218264" y="1772816"/>
            <a:ext cx="3782821" cy="447026"/>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0070C0"/>
                </a:solidFill>
              </a:rPr>
              <a:t>Niebo</a:t>
            </a:r>
            <a:endParaRPr lang="en-GB" dirty="0">
              <a:solidFill>
                <a:srgbClr val="0070C0"/>
              </a:solidFill>
            </a:endParaRPr>
          </a:p>
        </p:txBody>
      </p:sp>
      <p:sp>
        <p:nvSpPr>
          <p:cNvPr id="8" name="Rectangle 7"/>
          <p:cNvSpPr/>
          <p:nvPr/>
        </p:nvSpPr>
        <p:spPr>
          <a:xfrm>
            <a:off x="1218265" y="2219842"/>
            <a:ext cx="3782821" cy="4161015"/>
          </a:xfrm>
          <a:prstGeom prst="rect">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t" anchorCtr="0"/>
          <a:lstStyle/>
          <a:p>
            <a:pPr>
              <a:spcAft>
                <a:spcPts val="0"/>
              </a:spcAft>
            </a:pPr>
            <a:r>
              <a:rPr lang="pl-PL" dirty="0" smtClean="0">
                <a:solidFill>
                  <a:srgbClr val="0070C0"/>
                </a:solidFill>
              </a:rPr>
              <a:t>Spotkanie kobiety i mężczyzny:</a:t>
            </a:r>
          </a:p>
          <a:p>
            <a:pPr marL="285750" indent="-285750">
              <a:spcAft>
                <a:spcPts val="0"/>
              </a:spcAft>
              <a:buFont typeface="Arial" panose="020B0604020202020204" pitchFamily="34" charset="0"/>
              <a:buChar char="•"/>
            </a:pPr>
            <a:r>
              <a:rPr lang="pl-PL" dirty="0" smtClean="0">
                <a:solidFill>
                  <a:srgbClr val="0070C0"/>
                </a:solidFill>
              </a:rPr>
              <a:t>najdelikatniejsze</a:t>
            </a:r>
          </a:p>
          <a:p>
            <a:pPr marL="285750" indent="-285750">
              <a:spcAft>
                <a:spcPts val="0"/>
              </a:spcAft>
              <a:buFont typeface="Arial" panose="020B0604020202020204" pitchFamily="34" charset="0"/>
              <a:buChar char="•"/>
            </a:pPr>
            <a:r>
              <a:rPr lang="pl-PL" dirty="0" smtClean="0">
                <a:solidFill>
                  <a:srgbClr val="0070C0"/>
                </a:solidFill>
              </a:rPr>
              <a:t>najgłębsze</a:t>
            </a:r>
          </a:p>
          <a:p>
            <a:pPr marL="285750" indent="-285750">
              <a:spcAft>
                <a:spcPts val="1200"/>
              </a:spcAft>
              <a:buFont typeface="Arial" panose="020B0604020202020204" pitchFamily="34" charset="0"/>
              <a:buChar char="•"/>
            </a:pPr>
            <a:r>
              <a:rPr lang="pl-PL" dirty="0" smtClean="0">
                <a:solidFill>
                  <a:srgbClr val="0070C0"/>
                </a:solidFill>
              </a:rPr>
              <a:t>najbardziej wewnętrzne</a:t>
            </a:r>
          </a:p>
          <a:p>
            <a:pPr>
              <a:spcAft>
                <a:spcPts val="1200"/>
              </a:spcAft>
            </a:pPr>
            <a:r>
              <a:rPr lang="pl-PL" dirty="0" smtClean="0">
                <a:solidFill>
                  <a:srgbClr val="0070C0"/>
                </a:solidFill>
              </a:rPr>
              <a:t>Wzajemna miłość uzdatnia ich do złożenia się sobie w darze</a:t>
            </a:r>
          </a:p>
          <a:p>
            <a:pPr>
              <a:spcAft>
                <a:spcPts val="1200"/>
              </a:spcAft>
            </a:pPr>
            <a:r>
              <a:rPr lang="pl-PL" dirty="0" smtClean="0">
                <a:solidFill>
                  <a:srgbClr val="0070C0"/>
                </a:solidFill>
              </a:rPr>
              <a:t>Przekroczenie granic własnego „ja” w otwarciu się na drugiego</a:t>
            </a:r>
          </a:p>
          <a:p>
            <a:pPr>
              <a:spcAft>
                <a:spcPts val="1200"/>
              </a:spcAft>
            </a:pPr>
            <a:r>
              <a:rPr lang="pl-PL" dirty="0" smtClean="0">
                <a:solidFill>
                  <a:srgbClr val="0070C0"/>
                </a:solidFill>
              </a:rPr>
              <a:t>Dziecko przyjęte jako ucieleśnienie ich miłości </a:t>
            </a:r>
          </a:p>
          <a:p>
            <a:pPr>
              <a:spcAft>
                <a:spcPts val="1200"/>
              </a:spcAft>
            </a:pPr>
            <a:r>
              <a:rPr lang="pl-PL" dirty="0" smtClean="0">
                <a:solidFill>
                  <a:srgbClr val="0070C0"/>
                </a:solidFill>
              </a:rPr>
              <a:t>Wierność w szczęściu wzajemnego oddania i poznawania się </a:t>
            </a:r>
            <a:endParaRPr lang="en-GB" dirty="0">
              <a:solidFill>
                <a:srgbClr val="0070C0"/>
              </a:solidFill>
            </a:endParaRPr>
          </a:p>
        </p:txBody>
      </p:sp>
      <p:sp>
        <p:nvSpPr>
          <p:cNvPr id="9" name="Rectangle 8"/>
          <p:cNvSpPr/>
          <p:nvPr/>
        </p:nvSpPr>
        <p:spPr>
          <a:xfrm>
            <a:off x="5364088" y="1772816"/>
            <a:ext cx="3383791" cy="447026"/>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pl-PL" dirty="0" smtClean="0">
                <a:solidFill>
                  <a:srgbClr val="FF0000"/>
                </a:solidFill>
              </a:rPr>
              <a:t>Piekło</a:t>
            </a:r>
            <a:endParaRPr lang="en-GB" dirty="0">
              <a:solidFill>
                <a:srgbClr val="FF0000"/>
              </a:solidFill>
            </a:endParaRPr>
          </a:p>
        </p:txBody>
      </p:sp>
      <p:sp>
        <p:nvSpPr>
          <p:cNvPr id="10" name="Rectangle 9"/>
          <p:cNvSpPr/>
          <p:nvPr/>
        </p:nvSpPr>
        <p:spPr>
          <a:xfrm>
            <a:off x="5364087" y="2207333"/>
            <a:ext cx="3383790" cy="4161015"/>
          </a:xfrm>
          <a:prstGeom prst="rect">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t" anchorCtr="0"/>
          <a:lstStyle/>
          <a:p>
            <a:pPr>
              <a:spcAft>
                <a:spcPts val="1200"/>
              </a:spcAft>
            </a:pPr>
            <a:r>
              <a:rPr lang="pl-PL" dirty="0" smtClean="0">
                <a:solidFill>
                  <a:srgbClr val="FF0000"/>
                </a:solidFill>
              </a:rPr>
              <a:t>Pornografia – oddzielenie funkcji seksualnej od osoby</a:t>
            </a:r>
          </a:p>
          <a:p>
            <a:pPr>
              <a:spcAft>
                <a:spcPts val="1200"/>
              </a:spcAft>
            </a:pPr>
            <a:r>
              <a:rPr lang="pl-PL" dirty="0" smtClean="0">
                <a:solidFill>
                  <a:srgbClr val="FF0000"/>
                </a:solidFill>
              </a:rPr>
              <a:t>Redukcja osoby do przedmiotu pożądania</a:t>
            </a:r>
          </a:p>
          <a:p>
            <a:pPr>
              <a:spcAft>
                <a:spcPts val="1200"/>
              </a:spcAft>
            </a:pPr>
            <a:r>
              <a:rPr lang="pl-PL" dirty="0" smtClean="0">
                <a:solidFill>
                  <a:srgbClr val="FF0000"/>
                </a:solidFill>
              </a:rPr>
              <a:t>Depersonalizacja seksualności</a:t>
            </a:r>
          </a:p>
          <a:p>
            <a:pPr>
              <a:spcAft>
                <a:spcPts val="1200"/>
              </a:spcAft>
            </a:pPr>
            <a:r>
              <a:rPr lang="pl-PL" dirty="0" smtClean="0">
                <a:solidFill>
                  <a:srgbClr val="FF0000"/>
                </a:solidFill>
              </a:rPr>
              <a:t>Coraz większe upodlenie, poniżenie, perwersyjność, zniewolenie</a:t>
            </a:r>
          </a:p>
          <a:p>
            <a:pPr>
              <a:spcAft>
                <a:spcPts val="1200"/>
              </a:spcAft>
            </a:pPr>
            <a:r>
              <a:rPr lang="pl-PL" dirty="0" smtClean="0">
                <a:solidFill>
                  <a:srgbClr val="FF0000"/>
                </a:solidFill>
              </a:rPr>
              <a:t>Wejście w krąg przemocy</a:t>
            </a:r>
          </a:p>
          <a:p>
            <a:pPr>
              <a:spcAft>
                <a:spcPts val="1200"/>
              </a:spcAft>
            </a:pPr>
            <a:r>
              <a:rPr lang="pl-PL" dirty="0" smtClean="0">
                <a:solidFill>
                  <a:srgbClr val="FF0000"/>
                </a:solidFill>
              </a:rPr>
              <a:t>Przełamywanie kolejnych barier (pornografia dziecięca)</a:t>
            </a:r>
            <a:endParaRPr lang="en-GB" dirty="0">
              <a:solidFill>
                <a:srgbClr val="FF0000"/>
              </a:solidFill>
            </a:endParaRPr>
          </a:p>
        </p:txBody>
      </p:sp>
      <p:sp>
        <p:nvSpPr>
          <p:cNvPr id="2" name="Title 1"/>
          <p:cNvSpPr>
            <a:spLocks noGrp="1"/>
          </p:cNvSpPr>
          <p:nvPr>
            <p:ph type="title"/>
          </p:nvPr>
        </p:nvSpPr>
        <p:spPr>
          <a:xfrm>
            <a:off x="1215651" y="415329"/>
            <a:ext cx="7529613" cy="1037531"/>
          </a:xfrm>
        </p:spPr>
        <p:txBody>
          <a:bodyPr/>
          <a:lstStyle/>
          <a:p>
            <a:pPr algn="l"/>
            <a:r>
              <a:rPr lang="pl-PL" sz="3200" b="1" kern="1200" dirty="0" smtClean="0">
                <a:solidFill>
                  <a:srgbClr val="000000"/>
                </a:solidFill>
                <a:effectLst/>
                <a:latin typeface="Calibri" panose="020F0502020204030204" pitchFamily="34" charset="0"/>
              </a:rPr>
              <a:t>Niebo i piekło </a:t>
            </a:r>
            <a:br>
              <a:rPr lang="pl-PL" sz="3200" b="1" kern="1200" dirty="0" smtClean="0">
                <a:solidFill>
                  <a:srgbClr val="000000"/>
                </a:solidFill>
                <a:effectLst/>
                <a:latin typeface="Calibri" panose="020F0502020204030204" pitchFamily="34" charset="0"/>
              </a:rPr>
            </a:br>
            <a:r>
              <a:rPr lang="pl-PL" sz="3200" b="1" kern="1200" dirty="0" smtClean="0">
                <a:solidFill>
                  <a:srgbClr val="000000"/>
                </a:solidFill>
                <a:effectLst/>
                <a:latin typeface="Calibri" panose="020F0502020204030204" pitchFamily="34" charset="0"/>
              </a:rPr>
              <a:t>- pole napięć ludzkiej seksualności </a:t>
            </a:r>
            <a:endParaRPr lang="pl-PL" dirty="0"/>
          </a:p>
        </p:txBody>
      </p:sp>
    </p:spTree>
    <p:extLst>
      <p:ext uri="{BB962C8B-B14F-4D97-AF65-F5344CB8AC3E}">
        <p14:creationId xmlns:p14="http://schemas.microsoft.com/office/powerpoint/2010/main" val="3507572"/>
      </p:ext>
    </p:extLst>
  </p:cSld>
  <p:clrMapOvr>
    <a:masterClrMapping/>
  </p:clrMapOvr>
  <p:transition spd="med">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p:cNvGraphicFramePr>
            <a:graphicFrameLocks noGrp="1"/>
          </p:cNvGraphicFramePr>
          <p:nvPr>
            <p:extLst>
              <p:ext uri="{D42A27DB-BD31-4B8C-83A1-F6EECF244321}">
                <p14:modId xmlns:p14="http://schemas.microsoft.com/office/powerpoint/2010/main" val="4081347518"/>
              </p:ext>
            </p:extLst>
          </p:nvPr>
        </p:nvGraphicFramePr>
        <p:xfrm>
          <a:off x="1356184" y="1073785"/>
          <a:ext cx="7273404" cy="4587240"/>
        </p:xfrm>
        <a:graphic>
          <a:graphicData uri="http://schemas.openxmlformats.org/drawingml/2006/table">
            <a:tbl>
              <a:tblPr firstRow="1" bandRow="1">
                <a:tableStyleId>{00A15C55-8517-42AA-B614-E9B94910E393}</a:tableStyleId>
              </a:tblPr>
              <a:tblGrid>
                <a:gridCol w="4608512"/>
                <a:gridCol w="2664892"/>
              </a:tblGrid>
              <a:tr h="370840">
                <a:tc>
                  <a:txBody>
                    <a:bodyPr/>
                    <a:lstStyle/>
                    <a:p>
                      <a:r>
                        <a:rPr lang="pl-PL" dirty="0" smtClean="0"/>
                        <a:t>Liczba witryn pornograficznych</a:t>
                      </a:r>
                      <a:endParaRPr lang="en-GB" dirty="0"/>
                    </a:p>
                  </a:txBody>
                  <a:tcPr anchor="ctr"/>
                </a:tc>
                <a:tc>
                  <a:txBody>
                    <a:bodyPr/>
                    <a:lstStyle/>
                    <a:p>
                      <a:r>
                        <a:rPr lang="pl-PL" dirty="0" smtClean="0"/>
                        <a:t>4,2 mln (12% całości)</a:t>
                      </a:r>
                      <a:endParaRPr lang="en-GB" dirty="0"/>
                    </a:p>
                  </a:txBody>
                  <a:tcPr anchor="ctr"/>
                </a:tc>
              </a:tr>
              <a:tr h="370840">
                <a:tc>
                  <a:txBody>
                    <a:bodyPr/>
                    <a:lstStyle/>
                    <a:p>
                      <a:r>
                        <a:rPr lang="pl-PL" dirty="0" smtClean="0"/>
                        <a:t>Liczba pojedynczych stron </a:t>
                      </a:r>
                      <a:endParaRPr lang="en-GB" dirty="0"/>
                    </a:p>
                  </a:txBody>
                  <a:tcPr anchor="ctr"/>
                </a:tc>
                <a:tc>
                  <a:txBody>
                    <a:bodyPr/>
                    <a:lstStyle/>
                    <a:p>
                      <a:r>
                        <a:rPr lang="pl-PL" dirty="0" smtClean="0"/>
                        <a:t>420 mln</a:t>
                      </a:r>
                      <a:endParaRPr lang="en-GB" dirty="0"/>
                    </a:p>
                  </a:txBody>
                  <a:tcPr anchor="ctr"/>
                </a:tc>
              </a:tr>
              <a:tr h="370840">
                <a:tc>
                  <a:txBody>
                    <a:bodyPr/>
                    <a:lstStyle/>
                    <a:p>
                      <a:r>
                        <a:rPr lang="pl-PL" dirty="0" smtClean="0"/>
                        <a:t>Liczba ściągnięć na m-c</a:t>
                      </a:r>
                      <a:endParaRPr lang="en-GB" dirty="0"/>
                    </a:p>
                  </a:txBody>
                  <a:tcPr anchor="ctr"/>
                </a:tc>
                <a:tc>
                  <a:txBody>
                    <a:bodyPr/>
                    <a:lstStyle/>
                    <a:p>
                      <a:r>
                        <a:rPr lang="pl-PL" dirty="0" smtClean="0"/>
                        <a:t>1,5</a:t>
                      </a:r>
                      <a:r>
                        <a:rPr lang="pl-PL" baseline="0" dirty="0" smtClean="0"/>
                        <a:t> mld (35% całości)</a:t>
                      </a:r>
                      <a:endParaRPr lang="en-GB" dirty="0"/>
                    </a:p>
                  </a:txBody>
                  <a:tcPr anchor="ctr"/>
                </a:tc>
              </a:tr>
              <a:tr h="370840">
                <a:tc>
                  <a:txBody>
                    <a:bodyPr/>
                    <a:lstStyle/>
                    <a:p>
                      <a:r>
                        <a:rPr lang="pl-PL" dirty="0" smtClean="0"/>
                        <a:t>Odsetek</a:t>
                      </a:r>
                      <a:r>
                        <a:rPr lang="pl-PL" baseline="0" dirty="0" smtClean="0"/>
                        <a:t> dorosłych, którzy kiedykolwiek odwiedzili strony pornograficzne</a:t>
                      </a:r>
                      <a:endParaRPr lang="en-GB" dirty="0"/>
                    </a:p>
                  </a:txBody>
                  <a:tcPr anchor="ctr"/>
                </a:tc>
                <a:tc>
                  <a:txBody>
                    <a:bodyPr/>
                    <a:lstStyle/>
                    <a:p>
                      <a:r>
                        <a:rPr lang="pl-PL" dirty="0" smtClean="0"/>
                        <a:t>42,7%</a:t>
                      </a:r>
                      <a:endParaRPr lang="en-GB" dirty="0"/>
                    </a:p>
                  </a:txBody>
                  <a:tcPr anchor="ctr"/>
                </a:tc>
              </a:tr>
              <a:tr h="370840">
                <a:tc>
                  <a:txBody>
                    <a:bodyPr/>
                    <a:lstStyle/>
                    <a:p>
                      <a:r>
                        <a:rPr lang="pl-PL" dirty="0" smtClean="0"/>
                        <a:t>Liczba codziennych zapytań o strony pornograficzne w wyszukiwarkach</a:t>
                      </a:r>
                      <a:endParaRPr lang="en-GB" dirty="0"/>
                    </a:p>
                  </a:txBody>
                  <a:tcPr anchor="ctr"/>
                </a:tc>
                <a:tc>
                  <a:txBody>
                    <a:bodyPr/>
                    <a:lstStyle/>
                    <a:p>
                      <a:r>
                        <a:rPr lang="pl-PL" dirty="0" smtClean="0"/>
                        <a:t>68 mln (25% całości)</a:t>
                      </a:r>
                      <a:endParaRPr lang="en-GB" dirty="0"/>
                    </a:p>
                  </a:txBody>
                  <a:tcPr anchor="ctr"/>
                </a:tc>
              </a:tr>
              <a:tr h="370840">
                <a:tc>
                  <a:txBody>
                    <a:bodyPr/>
                    <a:lstStyle/>
                    <a:p>
                      <a:r>
                        <a:rPr lang="pl-PL" dirty="0" smtClean="0"/>
                        <a:t>Liczba codziennych e-maili na stronach pornograficznych</a:t>
                      </a:r>
                      <a:endParaRPr lang="en-GB" dirty="0"/>
                    </a:p>
                  </a:txBody>
                  <a:tcPr anchor="ctr"/>
                </a:tc>
                <a:tc>
                  <a:txBody>
                    <a:bodyPr/>
                    <a:lstStyle/>
                    <a:p>
                      <a:r>
                        <a:rPr lang="pl-PL" dirty="0" smtClean="0"/>
                        <a:t>2,5 mld (8% całości)</a:t>
                      </a:r>
                      <a:endParaRPr lang="en-GB" dirty="0"/>
                    </a:p>
                  </a:txBody>
                  <a:tcPr anchor="ctr"/>
                </a:tc>
              </a:tr>
              <a:tr h="370840">
                <a:tc>
                  <a:txBody>
                    <a:bodyPr/>
                    <a:lstStyle/>
                    <a:p>
                      <a:r>
                        <a:rPr lang="pl-PL" dirty="0" smtClean="0"/>
                        <a:t>Odsetek</a:t>
                      </a:r>
                      <a:r>
                        <a:rPr lang="pl-PL" baseline="0" dirty="0" smtClean="0"/>
                        <a:t> pracowników, którzy oglądali pornografię w miejscu pracy</a:t>
                      </a:r>
                      <a:endParaRPr lang="en-GB" dirty="0"/>
                    </a:p>
                  </a:txBody>
                  <a:tcPr anchor="ctr"/>
                </a:tc>
                <a:tc>
                  <a:txBody>
                    <a:bodyPr/>
                    <a:lstStyle/>
                    <a:p>
                      <a:r>
                        <a:rPr lang="pl-PL" dirty="0" smtClean="0"/>
                        <a:t>44%</a:t>
                      </a:r>
                      <a:endParaRPr lang="en-GB" dirty="0"/>
                    </a:p>
                  </a:txBody>
                  <a:tcPr anchor="ctr"/>
                </a:tc>
              </a:tr>
              <a:tr h="370840">
                <a:tc>
                  <a:txBody>
                    <a:bodyPr/>
                    <a:lstStyle/>
                    <a:p>
                      <a:r>
                        <a:rPr lang="pl-PL" dirty="0" smtClean="0"/>
                        <a:t>Odsetek internautów oglądających codziennie</a:t>
                      </a:r>
                      <a:r>
                        <a:rPr lang="pl-PL" baseline="0" dirty="0" smtClean="0"/>
                        <a:t> strony pornograficzne przez co najmniej godzinę</a:t>
                      </a:r>
                      <a:endParaRPr lang="en-GB" dirty="0"/>
                    </a:p>
                  </a:txBody>
                  <a:tcPr anchor="ctr"/>
                </a:tc>
                <a:tc>
                  <a:txBody>
                    <a:bodyPr/>
                    <a:lstStyle/>
                    <a:p>
                      <a:r>
                        <a:rPr lang="pl-PL" dirty="0" smtClean="0"/>
                        <a:t>17%</a:t>
                      </a:r>
                      <a:endParaRPr lang="en-GB" dirty="0"/>
                    </a:p>
                  </a:txBody>
                  <a:tcPr anchor="ctr"/>
                </a:tc>
              </a:tr>
            </a:tbl>
          </a:graphicData>
        </a:graphic>
      </p:graphicFrame>
      <p:sp>
        <p:nvSpPr>
          <p:cNvPr id="7" name="TextBox 2"/>
          <p:cNvSpPr txBox="1">
            <a:spLocks noChangeArrowheads="1"/>
          </p:cNvSpPr>
          <p:nvPr/>
        </p:nvSpPr>
        <p:spPr bwMode="auto">
          <a:xfrm>
            <a:off x="1331640" y="5800437"/>
            <a:ext cx="727280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1600" dirty="0" smtClean="0">
                <a:latin typeface="Calibri" panose="020F0502020204030204" pitchFamily="34" charset="0"/>
              </a:rPr>
              <a:t>Źródło: </a:t>
            </a:r>
            <a:r>
              <a:rPr lang="de-DE" sz="1600" dirty="0" err="1" smtClean="0">
                <a:latin typeface="Calibri" panose="020F0502020204030204" pitchFamily="34" charset="0"/>
              </a:rPr>
              <a:t>Th</a:t>
            </a:r>
            <a:r>
              <a:rPr lang="de-DE" sz="1600" dirty="0" smtClean="0">
                <a:latin typeface="Calibri" panose="020F0502020204030204" pitchFamily="34" charset="0"/>
              </a:rPr>
              <a:t>. Schirrmacher</a:t>
            </a:r>
            <a:r>
              <a:rPr lang="de-DE" sz="1600" i="1" dirty="0" smtClean="0">
                <a:latin typeface="Calibri" panose="020F0502020204030204" pitchFamily="34" charset="0"/>
              </a:rPr>
              <a:t>, Internetpornografie. Und was jeder darüber wissen sollte</a:t>
            </a:r>
            <a:r>
              <a:rPr lang="de-DE" sz="1600" dirty="0" smtClean="0">
                <a:latin typeface="Calibri" panose="020F0502020204030204" pitchFamily="34" charset="0"/>
              </a:rPr>
              <a:t>, </a:t>
            </a:r>
            <a:r>
              <a:rPr lang="de-DE" sz="1600" dirty="0" err="1" smtClean="0">
                <a:latin typeface="Calibri" panose="020F0502020204030204" pitchFamily="34" charset="0"/>
              </a:rPr>
              <a:t>Holzgerlinger</a:t>
            </a:r>
            <a:r>
              <a:rPr lang="de-DE" sz="1600" dirty="0" smtClean="0">
                <a:latin typeface="Calibri" panose="020F0502020204030204" pitchFamily="34" charset="0"/>
              </a:rPr>
              <a:t> </a:t>
            </a:r>
            <a:r>
              <a:rPr lang="pl-PL" sz="1600" dirty="0" smtClean="0">
                <a:latin typeface="Calibri" panose="020F0502020204030204" pitchFamily="34" charset="0"/>
              </a:rPr>
              <a:t>200</a:t>
            </a:r>
            <a:r>
              <a:rPr lang="de-DE" sz="1600" dirty="0" smtClean="0">
                <a:latin typeface="Calibri" panose="020F0502020204030204" pitchFamily="34" charset="0"/>
              </a:rPr>
              <a:t>8</a:t>
            </a:r>
            <a:endParaRPr lang="pl-PL" sz="1600" dirty="0" smtClean="0">
              <a:latin typeface="Calibri" panose="020F0502020204030204" pitchFamily="34" charset="0"/>
            </a:endParaRPr>
          </a:p>
        </p:txBody>
      </p:sp>
      <p:sp>
        <p:nvSpPr>
          <p:cNvPr id="3" name="Title 2"/>
          <p:cNvSpPr>
            <a:spLocks noGrp="1"/>
          </p:cNvSpPr>
          <p:nvPr>
            <p:ph type="title"/>
          </p:nvPr>
        </p:nvSpPr>
        <p:spPr>
          <a:xfrm>
            <a:off x="1347788" y="332655"/>
            <a:ext cx="7256660" cy="720081"/>
          </a:xfrm>
        </p:spPr>
        <p:txBody>
          <a:bodyPr/>
          <a:lstStyle/>
          <a:p>
            <a:pPr algn="l"/>
            <a:r>
              <a:rPr lang="pl-PL" sz="3200" b="1" dirty="0" smtClean="0">
                <a:latin typeface="Calibri" panose="020F0502020204030204" pitchFamily="34" charset="0"/>
              </a:rPr>
              <a:t>Pornografia</a:t>
            </a:r>
            <a:r>
              <a:rPr lang="pl-PL" sz="3200" b="1" baseline="0" dirty="0" smtClean="0">
                <a:latin typeface="Calibri" panose="020F0502020204030204" pitchFamily="34" charset="0"/>
              </a:rPr>
              <a:t> internetowa</a:t>
            </a:r>
            <a:endParaRPr lang="pl-PL" sz="3200" b="1" dirty="0">
              <a:latin typeface="Calibri" panose="020F0502020204030204" pitchFamily="34" charset="0"/>
            </a:endParaRPr>
          </a:p>
        </p:txBody>
      </p:sp>
    </p:spTree>
    <p:extLst>
      <p:ext uri="{BB962C8B-B14F-4D97-AF65-F5344CB8AC3E}">
        <p14:creationId xmlns:p14="http://schemas.microsoft.com/office/powerpoint/2010/main" val="1250070106"/>
      </p:ext>
    </p:extLst>
  </p:cSld>
  <p:clrMapOvr>
    <a:masterClrMapping/>
  </p:clrMapOvr>
  <p:transition spd="med">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158851" y="1916832"/>
            <a:ext cx="7344816" cy="3890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indent="0" eaLnBrk="1" hangingPunct="1">
              <a:lnSpc>
                <a:spcPct val="114000"/>
              </a:lnSpc>
              <a:spcBef>
                <a:spcPts val="1200"/>
              </a:spcBef>
            </a:pPr>
            <a:r>
              <a:rPr lang="pl-PL" sz="3200" b="1" dirty="0" smtClean="0">
                <a:solidFill>
                  <a:srgbClr val="0070C0"/>
                </a:solidFill>
                <a:latin typeface="Calibri" panose="020F0502020204030204" pitchFamily="34" charset="0"/>
              </a:rPr>
              <a:t>Pielęgnowanie </a:t>
            </a:r>
            <a:r>
              <a:rPr lang="pl-PL" sz="3200" b="1" dirty="0">
                <a:solidFill>
                  <a:srgbClr val="0070C0"/>
                </a:solidFill>
                <a:latin typeface="Calibri" panose="020F0502020204030204" pitchFamily="34" charset="0"/>
              </a:rPr>
              <a:t>dobrych, silnych i pełnych miłości relacji w rodzinie:</a:t>
            </a:r>
            <a:endParaRPr lang="pl-PL" sz="3200" b="1" dirty="0" smtClean="0">
              <a:solidFill>
                <a:srgbClr val="0070C0"/>
              </a:solidFill>
              <a:latin typeface="Calibri" panose="020F0502020204030204" pitchFamily="34" charset="0"/>
            </a:endParaRPr>
          </a:p>
          <a:p>
            <a:pPr marL="998538" lvl="1" indent="-457200" eaLnBrk="1" hangingPunct="1">
              <a:lnSpc>
                <a:spcPct val="114000"/>
              </a:lnSpc>
              <a:spcBef>
                <a:spcPts val="1200"/>
              </a:spcBef>
              <a:buFont typeface="Arial" panose="020B0604020202020204" pitchFamily="34" charset="0"/>
              <a:buChar char="•"/>
            </a:pPr>
            <a:r>
              <a:rPr lang="pl-PL" sz="3200" b="1" dirty="0" smtClean="0">
                <a:solidFill>
                  <a:srgbClr val="0070C0"/>
                </a:solidFill>
                <a:latin typeface="Calibri" panose="020F0502020204030204" pitchFamily="34" charset="0"/>
              </a:rPr>
              <a:t>Miłość pomiędzy matką i ojcem</a:t>
            </a:r>
          </a:p>
          <a:p>
            <a:pPr marL="998538" lvl="1" indent="-457200" eaLnBrk="1" hangingPunct="1">
              <a:lnSpc>
                <a:spcPct val="114000"/>
              </a:lnSpc>
              <a:spcBef>
                <a:spcPts val="1200"/>
              </a:spcBef>
              <a:buFont typeface="Arial" panose="020B0604020202020204" pitchFamily="34" charset="0"/>
              <a:buChar char="•"/>
            </a:pPr>
            <a:r>
              <a:rPr lang="pl-PL" sz="3200" b="1" dirty="0" smtClean="0">
                <a:solidFill>
                  <a:srgbClr val="0070C0"/>
                </a:solidFill>
                <a:latin typeface="Calibri" panose="020F0502020204030204" pitchFamily="34" charset="0"/>
              </a:rPr>
              <a:t>Miłość rodziców do dzieci</a:t>
            </a:r>
          </a:p>
          <a:p>
            <a:pPr marL="998538" lvl="1" indent="-457200" eaLnBrk="1" hangingPunct="1">
              <a:lnSpc>
                <a:spcPct val="114000"/>
              </a:lnSpc>
              <a:spcBef>
                <a:spcPts val="1200"/>
              </a:spcBef>
              <a:buFont typeface="Arial" panose="020B0604020202020204" pitchFamily="34" charset="0"/>
              <a:buChar char="•"/>
            </a:pPr>
            <a:r>
              <a:rPr lang="pl-PL" sz="3200" b="1" dirty="0" smtClean="0">
                <a:solidFill>
                  <a:srgbClr val="0070C0"/>
                </a:solidFill>
                <a:latin typeface="Calibri" panose="020F0502020204030204" pitchFamily="34" charset="0"/>
              </a:rPr>
              <a:t>Zaangażowanie w wierze i kościele – miłość Boga</a:t>
            </a: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158851" y="476672"/>
            <a:ext cx="7399734" cy="1224136"/>
          </a:xfrm>
        </p:spPr>
        <p:txBody>
          <a:bodyPr/>
          <a:lstStyle/>
          <a:p>
            <a:pPr algn="l" rtl="0" eaLnBrk="1" fontAlgn="base" hangingPunct="1"/>
            <a:r>
              <a:rPr lang="pl-PL" sz="3200" b="1" kern="1200" dirty="0" smtClean="0">
                <a:solidFill>
                  <a:schemeClr val="tx1"/>
                </a:solidFill>
                <a:effectLst/>
                <a:latin typeface="Calibri" panose="020F0502020204030204" pitchFamily="34" charset="0"/>
              </a:rPr>
              <a:t>Ochrona przed niszczycielskim działaniem pornografii</a:t>
            </a:r>
            <a:endParaRPr lang="pl-PL" dirty="0">
              <a:solidFill>
                <a:schemeClr val="tx1"/>
              </a:solidFill>
            </a:endParaRPr>
          </a:p>
        </p:txBody>
      </p:sp>
    </p:spTree>
    <p:extLst>
      <p:ext uri="{BB962C8B-B14F-4D97-AF65-F5344CB8AC3E}">
        <p14:creationId xmlns:p14="http://schemas.microsoft.com/office/powerpoint/2010/main" val="1876410900"/>
      </p:ext>
    </p:extLst>
  </p:cSld>
  <p:clrMapOvr>
    <a:masterClrMapping/>
  </p:clrMapOvr>
  <p:transition spd="med">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186610" y="1112751"/>
            <a:ext cx="70092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3200" b="1" i="1" dirty="0" smtClean="0">
                <a:solidFill>
                  <a:srgbClr val="0070C0"/>
                </a:solidFill>
                <a:latin typeface="Calibri" panose="020F0502020204030204" pitchFamily="34" charset="0"/>
              </a:rPr>
              <a:t>Listy starego diabła do młodego </a:t>
            </a:r>
          </a:p>
          <a:p>
            <a:pPr eaLnBrk="1" hangingPunct="1"/>
            <a:r>
              <a:rPr lang="pl-PL" sz="3200" b="1" i="1" dirty="0" smtClean="0">
                <a:solidFill>
                  <a:srgbClr val="0070C0"/>
                </a:solidFill>
                <a:latin typeface="Calibri" panose="020F0502020204030204" pitchFamily="34" charset="0"/>
              </a:rPr>
              <a:t>(The </a:t>
            </a:r>
            <a:r>
              <a:rPr lang="pl-PL" sz="3200" b="1" i="1" dirty="0" err="1" smtClean="0">
                <a:solidFill>
                  <a:srgbClr val="0070C0"/>
                </a:solidFill>
                <a:latin typeface="Calibri" panose="020F0502020204030204" pitchFamily="34" charset="0"/>
              </a:rPr>
              <a:t>Screwtape</a:t>
            </a:r>
            <a:r>
              <a:rPr lang="pl-PL" sz="3200" b="1" i="1" dirty="0" smtClean="0">
                <a:solidFill>
                  <a:srgbClr val="0070C0"/>
                </a:solidFill>
                <a:latin typeface="Calibri" panose="020F0502020204030204" pitchFamily="34" charset="0"/>
              </a:rPr>
              <a:t> </a:t>
            </a:r>
            <a:r>
              <a:rPr lang="pl-PL" sz="3200" b="1" i="1" dirty="0" err="1" smtClean="0">
                <a:solidFill>
                  <a:srgbClr val="0070C0"/>
                </a:solidFill>
                <a:latin typeface="Calibri" panose="020F0502020204030204" pitchFamily="34" charset="0"/>
              </a:rPr>
              <a:t>Letters</a:t>
            </a:r>
            <a:r>
              <a:rPr lang="pl-PL" sz="3200" b="1" i="1" dirty="0" smtClean="0">
                <a:solidFill>
                  <a:srgbClr val="0070C0"/>
                </a:solidFill>
                <a:latin typeface="Calibri" panose="020F0502020204030204" pitchFamily="34" charset="0"/>
              </a:rPr>
              <a:t>)</a:t>
            </a: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186610" y="2420888"/>
            <a:ext cx="7565652" cy="3857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pPr>
            <a:r>
              <a:rPr lang="pl-PL" sz="2400" i="1" dirty="0" smtClean="0">
                <a:solidFill>
                  <a:srgbClr val="FF3300"/>
                </a:solidFill>
                <a:latin typeface="Calibri" panose="020F0502020204030204" pitchFamily="34" charset="0"/>
              </a:rPr>
              <a:t>Krętacz: </a:t>
            </a:r>
            <a:r>
              <a:rPr lang="pl-PL" sz="2400" i="1" dirty="0" smtClean="0">
                <a:latin typeface="Calibri" panose="020F0502020204030204" pitchFamily="34" charset="0"/>
              </a:rPr>
              <a:t>… Nie zapominaj nigdy o tym, że mając do czynienia z jakąkolwiek przyjemnością w jej zdrowej, normalnej i zaspokającej formie, znajdujemy się w pewnym sensie na pozycjach Nieprzyjaciela. Wiem, że zdobyliśmy niejedną duszę przez przyjemności. Niemniej jednak jest to Jego wynalazek, a nie nasz. On stworzył przyjemności; żadne z naszych dotychczasowych dociekań prowadzonych w tym kierunku nie pozwoliły nam wytworzyć choćby jednej. </a:t>
            </a:r>
          </a:p>
        </p:txBody>
      </p:sp>
      <p:sp>
        <p:nvSpPr>
          <p:cNvPr id="2" name="Title 1"/>
          <p:cNvSpPr>
            <a:spLocks noGrp="1"/>
          </p:cNvSpPr>
          <p:nvPr>
            <p:ph type="title"/>
          </p:nvPr>
        </p:nvSpPr>
        <p:spPr>
          <a:xfrm>
            <a:off x="1186610" y="338237"/>
            <a:ext cx="3672408" cy="543595"/>
          </a:xfrm>
        </p:spPr>
        <p:txBody>
          <a:bodyPr/>
          <a:lstStyle/>
          <a:p>
            <a:pPr algn="l" rtl="0" eaLnBrk="1" fontAlgn="base" hangingPunct="1"/>
            <a:r>
              <a:rPr lang="pl-PL" sz="3200" b="1" kern="1200" dirty="0" err="1" smtClean="0">
                <a:solidFill>
                  <a:schemeClr val="tx1"/>
                </a:solidFill>
                <a:effectLst/>
                <a:latin typeface="Calibri" panose="020F0502020204030204" pitchFamily="34" charset="0"/>
              </a:rPr>
              <a:t>Clive</a:t>
            </a:r>
            <a:r>
              <a:rPr lang="pl-PL" sz="3200" b="1" kern="1200" dirty="0" smtClean="0">
                <a:solidFill>
                  <a:schemeClr val="tx1"/>
                </a:solidFill>
                <a:effectLst/>
                <a:latin typeface="Calibri" panose="020F0502020204030204" pitchFamily="34" charset="0"/>
              </a:rPr>
              <a:t> Staple Lewis: </a:t>
            </a:r>
            <a:endParaRPr lang="pl-PL" dirty="0" smtClean="0">
              <a:solidFill>
                <a:schemeClr val="tx1"/>
              </a:solidFill>
              <a:effectLst/>
            </a:endParaRPr>
          </a:p>
          <a:p>
            <a:endParaRPr lang="pl-PL" dirty="0">
              <a:solidFill>
                <a:schemeClr val="tx1"/>
              </a:solidFill>
            </a:endParaRPr>
          </a:p>
        </p:txBody>
      </p:sp>
    </p:spTree>
    <p:extLst>
      <p:ext uri="{BB962C8B-B14F-4D97-AF65-F5344CB8AC3E}">
        <p14:creationId xmlns:p14="http://schemas.microsoft.com/office/powerpoint/2010/main" val="3527961978"/>
      </p:ext>
    </p:extLst>
  </p:cSld>
  <p:clrMapOvr>
    <a:masterClrMapping/>
  </p:clrMapOvr>
  <p:transition spd="med">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ction Button: Home 5">
            <a:hlinkClick r:id="rId2" action="ppaction://hlinksldjump" highlightClick="1"/>
          </p:cNvPr>
          <p:cNvSpPr/>
          <p:nvPr/>
        </p:nvSpPr>
        <p:spPr>
          <a:xfrm>
            <a:off x="8316913" y="6092825"/>
            <a:ext cx="576262"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pic>
        <p:nvPicPr>
          <p:cNvPr id="19479" name="Picture 2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p:cNvSpPr txBox="1">
            <a:spLocks noChangeArrowheads="1"/>
          </p:cNvSpPr>
          <p:nvPr/>
        </p:nvSpPr>
        <p:spPr bwMode="auto">
          <a:xfrm>
            <a:off x="1186610" y="2348880"/>
            <a:ext cx="7344816" cy="4035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14000"/>
              </a:lnSpc>
              <a:spcAft>
                <a:spcPts val="1200"/>
              </a:spcAft>
            </a:pPr>
            <a:r>
              <a:rPr lang="pl-PL" sz="2400" i="1" dirty="0">
                <a:latin typeface="Calibri" panose="020F0502020204030204" pitchFamily="34" charset="0"/>
              </a:rPr>
              <a:t>Wszystko, co możemy uczynić, to zachęcać ludzi, aby z przyjemności stworzonych przez naszego Nieprzyjaciela korzystali w czasie, w sposób lub stopniu przez Niego zakazanym</a:t>
            </a:r>
            <a:r>
              <a:rPr lang="pl-PL" sz="2400" i="1" dirty="0" smtClean="0">
                <a:latin typeface="Calibri" panose="020F0502020204030204" pitchFamily="34" charset="0"/>
              </a:rPr>
              <a:t>. Dlatego staramy się zawsze wypaczać naturalny stan przyjemności i nadać jej taką formę, w której byłaby najmniej naturalna, najmniej przyjemna i najmniej przypominała swego Stwórcę.</a:t>
            </a:r>
          </a:p>
          <a:p>
            <a:pPr eaLnBrk="1" hangingPunct="1">
              <a:lnSpc>
                <a:spcPct val="114000"/>
              </a:lnSpc>
            </a:pPr>
            <a:r>
              <a:rPr lang="pl-PL" sz="2400" b="1" i="1" dirty="0" smtClean="0">
                <a:latin typeface="Calibri" panose="020F0502020204030204" pitchFamily="34" charset="0"/>
              </a:rPr>
              <a:t>Stale rosnące pożądanie stale malejącej przyjemności – oto właściwa formuła.</a:t>
            </a:r>
          </a:p>
        </p:txBody>
      </p:sp>
      <p:sp>
        <p:nvSpPr>
          <p:cNvPr id="8" name="TextBox 2"/>
          <p:cNvSpPr txBox="1">
            <a:spLocks noChangeArrowheads="1"/>
          </p:cNvSpPr>
          <p:nvPr/>
        </p:nvSpPr>
        <p:spPr bwMode="auto">
          <a:xfrm>
            <a:off x="1160466" y="1015637"/>
            <a:ext cx="7009229"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pl-PL" sz="3200" b="1" i="1" dirty="0" smtClean="0">
                <a:solidFill>
                  <a:srgbClr val="0070C0"/>
                </a:solidFill>
                <a:latin typeface="Calibri" panose="020F0502020204030204" pitchFamily="34" charset="0"/>
              </a:rPr>
              <a:t>Listy starego diabła do młodego </a:t>
            </a:r>
          </a:p>
          <a:p>
            <a:pPr eaLnBrk="1" hangingPunct="1"/>
            <a:r>
              <a:rPr lang="pl-PL" sz="3200" b="1" i="1" dirty="0" smtClean="0">
                <a:solidFill>
                  <a:srgbClr val="0070C0"/>
                </a:solidFill>
                <a:latin typeface="Calibri" panose="020F0502020204030204" pitchFamily="34" charset="0"/>
              </a:rPr>
              <a:t>(The </a:t>
            </a:r>
            <a:r>
              <a:rPr lang="pl-PL" sz="3200" b="1" i="1" dirty="0" err="1" smtClean="0">
                <a:solidFill>
                  <a:srgbClr val="0070C0"/>
                </a:solidFill>
                <a:latin typeface="Calibri" panose="020F0502020204030204" pitchFamily="34" charset="0"/>
              </a:rPr>
              <a:t>Screwtape</a:t>
            </a:r>
            <a:r>
              <a:rPr lang="pl-PL" sz="3200" b="1" i="1" dirty="0" smtClean="0">
                <a:solidFill>
                  <a:srgbClr val="0070C0"/>
                </a:solidFill>
                <a:latin typeface="Calibri" panose="020F0502020204030204" pitchFamily="34" charset="0"/>
              </a:rPr>
              <a:t> </a:t>
            </a:r>
            <a:r>
              <a:rPr lang="pl-PL" sz="3200" b="1" i="1" dirty="0" err="1" smtClean="0">
                <a:solidFill>
                  <a:srgbClr val="0070C0"/>
                </a:solidFill>
                <a:latin typeface="Calibri" panose="020F0502020204030204" pitchFamily="34" charset="0"/>
              </a:rPr>
              <a:t>Letters</a:t>
            </a:r>
            <a:r>
              <a:rPr lang="pl-PL" sz="3200" b="1" i="1" dirty="0" smtClean="0">
                <a:solidFill>
                  <a:srgbClr val="0070C0"/>
                </a:solidFill>
                <a:latin typeface="Calibri" panose="020F0502020204030204" pitchFamily="34" charset="0"/>
              </a:rPr>
              <a:t>)</a:t>
            </a:r>
          </a:p>
        </p:txBody>
      </p:sp>
      <p:sp>
        <p:nvSpPr>
          <p:cNvPr id="3" name="Title 2"/>
          <p:cNvSpPr>
            <a:spLocks noGrp="1"/>
          </p:cNvSpPr>
          <p:nvPr>
            <p:ph type="title"/>
          </p:nvPr>
        </p:nvSpPr>
        <p:spPr>
          <a:xfrm>
            <a:off x="1189686" y="344029"/>
            <a:ext cx="3960440" cy="543595"/>
          </a:xfrm>
        </p:spPr>
        <p:txBody>
          <a:bodyPr/>
          <a:lstStyle/>
          <a:p>
            <a:pPr algn="l"/>
            <a:r>
              <a:rPr lang="pl-PL" sz="3200" b="1" kern="1200" dirty="0" err="1">
                <a:solidFill>
                  <a:schemeClr val="tx1"/>
                </a:solidFill>
                <a:latin typeface="Calibri" panose="020F0502020204030204" pitchFamily="34" charset="0"/>
              </a:rPr>
              <a:t>Clive</a:t>
            </a:r>
            <a:r>
              <a:rPr lang="pl-PL" sz="3200" b="1" kern="1200" dirty="0">
                <a:solidFill>
                  <a:schemeClr val="tx1"/>
                </a:solidFill>
                <a:latin typeface="Calibri" panose="020F0502020204030204" pitchFamily="34" charset="0"/>
              </a:rPr>
              <a:t> Staple Lewis: </a:t>
            </a:r>
            <a:endParaRPr lang="pl-PL" sz="3200" dirty="0"/>
          </a:p>
        </p:txBody>
      </p:sp>
    </p:spTree>
    <p:extLst>
      <p:ext uri="{BB962C8B-B14F-4D97-AF65-F5344CB8AC3E}">
        <p14:creationId xmlns:p14="http://schemas.microsoft.com/office/powerpoint/2010/main" val="1780710031"/>
      </p:ext>
    </p:extLst>
  </p:cSld>
  <p:clrMapOvr>
    <a:masterClrMapping/>
  </p:clrMapOvr>
  <p:transition spd="med">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67544" y="836712"/>
            <a:ext cx="5001815" cy="1362075"/>
          </a:xfrm>
        </p:spPr>
        <p:txBody>
          <a:bodyPr/>
          <a:lstStyle/>
          <a:p>
            <a:pPr rtl="0" eaLnBrk="1" fontAlgn="base" hangingPunct="1"/>
            <a:r>
              <a:rPr lang="pl-PL" sz="5400" b="1" kern="1200" cap="none" dirty="0" smtClean="0">
                <a:solidFill>
                  <a:srgbClr val="0070C0"/>
                </a:solidFill>
                <a:effectLst/>
                <a:latin typeface="Calibri" panose="020F0502020204030204" pitchFamily="34" charset="0"/>
              </a:rPr>
              <a:t>Podsumowanie</a:t>
            </a:r>
            <a:r>
              <a:rPr lang="pl-PL" cap="none" dirty="0" smtClean="0">
                <a:effectLst/>
              </a:rPr>
              <a:t/>
            </a:r>
            <a:br>
              <a:rPr lang="pl-PL" cap="none" dirty="0" smtClean="0">
                <a:effectLst/>
              </a:rPr>
            </a:br>
            <a:endParaRPr lang="pl-PL" cap="none" dirty="0"/>
          </a:p>
        </p:txBody>
      </p:sp>
    </p:spTree>
    <p:extLst>
      <p:ext uri="{BB962C8B-B14F-4D97-AF65-F5344CB8AC3E}">
        <p14:creationId xmlns:p14="http://schemas.microsoft.com/office/powerpoint/2010/main" val="204415350"/>
      </p:ext>
    </p:extLst>
  </p:cSld>
  <p:clrMapOvr>
    <a:masterClrMapping/>
  </p:clrMapOvr>
  <p:transition spd="med">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763688" y="1268760"/>
            <a:ext cx="655029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pl-PL" sz="3200" b="1" dirty="0" smtClean="0">
                <a:solidFill>
                  <a:srgbClr val="0070C0"/>
                </a:solidFill>
                <a:latin typeface="Calibri" panose="020F0502020204030204" pitchFamily="34" charset="0"/>
              </a:rPr>
              <a:t>Kładę przed wami życie i śmierć,</a:t>
            </a:r>
          </a:p>
          <a:p>
            <a:pPr eaLnBrk="1" hangingPunct="1">
              <a:spcAft>
                <a:spcPts val="1200"/>
              </a:spcAft>
            </a:pPr>
            <a:r>
              <a:rPr lang="pl-PL" sz="3200" b="1" dirty="0" smtClean="0">
                <a:solidFill>
                  <a:srgbClr val="0070C0"/>
                </a:solidFill>
                <a:latin typeface="Calibri" panose="020F0502020204030204" pitchFamily="34" charset="0"/>
              </a:rPr>
              <a:t>błogosławieństwo i przekleństwo.</a:t>
            </a:r>
          </a:p>
          <a:p>
            <a:pPr eaLnBrk="1" hangingPunct="1">
              <a:spcAft>
                <a:spcPts val="1200"/>
              </a:spcAft>
            </a:pPr>
            <a:r>
              <a:rPr lang="pl-PL" sz="3200" b="1" dirty="0" smtClean="0">
                <a:solidFill>
                  <a:srgbClr val="0070C0"/>
                </a:solidFill>
                <a:latin typeface="Calibri" panose="020F0502020204030204" pitchFamily="34" charset="0"/>
              </a:rPr>
              <a:t>Wybierajcie więc życie,</a:t>
            </a:r>
          </a:p>
          <a:p>
            <a:pPr eaLnBrk="1" hangingPunct="1">
              <a:spcAft>
                <a:spcPts val="1200"/>
              </a:spcAft>
            </a:pPr>
            <a:r>
              <a:rPr lang="pl-PL" sz="3200" b="1" dirty="0" smtClean="0">
                <a:solidFill>
                  <a:srgbClr val="0070C0"/>
                </a:solidFill>
                <a:latin typeface="Calibri" panose="020F0502020204030204" pitchFamily="34" charset="0"/>
              </a:rPr>
              <a:t>Abyście żyli wy i wasze potomstwo.</a:t>
            </a:r>
          </a:p>
          <a:p>
            <a:pPr eaLnBrk="1" hangingPunct="1"/>
            <a:endParaRPr lang="pl-PL" sz="3200" b="1" dirty="0">
              <a:latin typeface="Calibri" panose="020F0502020204030204" pitchFamily="34" charset="0"/>
            </a:endParaRP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763688" y="4221088"/>
            <a:ext cx="2736304" cy="687611"/>
          </a:xfrm>
        </p:spPr>
        <p:txBody>
          <a:bodyPr/>
          <a:lstStyle/>
          <a:p>
            <a:pPr algn="l" rtl="0" eaLnBrk="1" fontAlgn="base" hangingPunct="1"/>
            <a:r>
              <a:rPr lang="pl-PL" sz="3200" b="1" kern="1200" dirty="0" smtClean="0">
                <a:solidFill>
                  <a:srgbClr val="000000"/>
                </a:solidFill>
                <a:effectLst/>
                <a:latin typeface="Calibri" panose="020F0502020204030204" pitchFamily="34" charset="0"/>
              </a:rPr>
              <a:t>(</a:t>
            </a:r>
            <a:r>
              <a:rPr lang="pl-PL" sz="3200" b="1" kern="1200" dirty="0" err="1" smtClean="0">
                <a:solidFill>
                  <a:srgbClr val="000000"/>
                </a:solidFill>
                <a:effectLst/>
                <a:latin typeface="Calibri" panose="020F0502020204030204" pitchFamily="34" charset="0"/>
              </a:rPr>
              <a:t>Pwt</a:t>
            </a:r>
            <a:r>
              <a:rPr lang="pl-PL" sz="3200" b="1" kern="1200" dirty="0" smtClean="0">
                <a:solidFill>
                  <a:srgbClr val="000000"/>
                </a:solidFill>
                <a:effectLst/>
                <a:latin typeface="Calibri" panose="020F0502020204030204" pitchFamily="34" charset="0"/>
              </a:rPr>
              <a:t> 30, 19)</a:t>
            </a:r>
            <a:endParaRPr lang="pl-PL" dirty="0" smtClean="0">
              <a:effectLst/>
            </a:endParaRPr>
          </a:p>
          <a:p>
            <a:pPr algn="l"/>
            <a:endParaRPr lang="pl-PL" dirty="0"/>
          </a:p>
        </p:txBody>
      </p:sp>
    </p:spTree>
    <p:extLst>
      <p:ext uri="{BB962C8B-B14F-4D97-AF65-F5344CB8AC3E}">
        <p14:creationId xmlns:p14="http://schemas.microsoft.com/office/powerpoint/2010/main" val="1558341736"/>
      </p:ext>
    </p:extLst>
  </p:cSld>
  <p:clrMapOvr>
    <a:masterClrMapping/>
  </p:clrMapOvr>
  <p:transition spd="med">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1255068" y="1052736"/>
            <a:ext cx="7632848"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W </a:t>
            </a:r>
            <a:r>
              <a:rPr lang="pl-PL" sz="2000" dirty="0">
                <a:solidFill>
                  <a:srgbClr val="0070C0"/>
                </a:solidFill>
                <a:latin typeface="Calibri" panose="020F0502020204030204" pitchFamily="34" charset="0"/>
              </a:rPr>
              <a:t>końcu bądźcie mocni w Panu - siłą Jego potęgi. </a:t>
            </a:r>
            <a:endParaRPr lang="pl-PL" sz="2000" dirty="0" smtClean="0">
              <a:solidFill>
                <a:srgbClr val="0070C0"/>
              </a:solidFill>
              <a:latin typeface="Calibri" panose="020F0502020204030204" pitchFamily="34" charset="0"/>
            </a:endParaRPr>
          </a:p>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Obleczcie </a:t>
            </a:r>
            <a:r>
              <a:rPr lang="pl-PL" sz="2000" dirty="0">
                <a:solidFill>
                  <a:srgbClr val="0070C0"/>
                </a:solidFill>
                <a:latin typeface="Calibri" panose="020F0502020204030204" pitchFamily="34" charset="0"/>
              </a:rPr>
              <a:t>pełną zbroję Bożą, byście mogli się ostać wobec podstępnych zakusów diabła. </a:t>
            </a:r>
            <a:endParaRPr lang="pl-PL" sz="2000" dirty="0" smtClean="0">
              <a:solidFill>
                <a:srgbClr val="0070C0"/>
              </a:solidFill>
              <a:latin typeface="Calibri" panose="020F0502020204030204" pitchFamily="34" charset="0"/>
            </a:endParaRPr>
          </a:p>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Nie </a:t>
            </a:r>
            <a:r>
              <a:rPr lang="pl-PL" sz="2000" dirty="0">
                <a:solidFill>
                  <a:srgbClr val="0070C0"/>
                </a:solidFill>
                <a:latin typeface="Calibri" panose="020F0502020204030204" pitchFamily="34" charset="0"/>
              </a:rPr>
              <a:t>toczymy bowiem walki przeciw krwi i ciału, lecz przeciw Zwierzchnościom, przeciw Władzom, przeciw rządcom świata tych ciemności, przeciw pierwiastkom duchowym zła na wyżynach </a:t>
            </a:r>
            <a:r>
              <a:rPr lang="pl-PL" sz="2000" dirty="0" smtClean="0">
                <a:solidFill>
                  <a:srgbClr val="0070C0"/>
                </a:solidFill>
                <a:latin typeface="Calibri" panose="020F0502020204030204" pitchFamily="34" charset="0"/>
              </a:rPr>
              <a:t>niebieskich. </a:t>
            </a:r>
          </a:p>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Dlatego </a:t>
            </a:r>
            <a:r>
              <a:rPr lang="pl-PL" sz="2000" dirty="0">
                <a:solidFill>
                  <a:srgbClr val="0070C0"/>
                </a:solidFill>
                <a:latin typeface="Calibri" panose="020F0502020204030204" pitchFamily="34" charset="0"/>
              </a:rPr>
              <a:t>weźcie na siebie pełną zbroję Bożą, abyście w dzień zły zdołali się przeciwstawić i ostać, zwalczywszy wszystko. </a:t>
            </a:r>
            <a:r>
              <a:rPr lang="pl-PL" sz="2000" dirty="0" smtClean="0">
                <a:solidFill>
                  <a:srgbClr val="0070C0"/>
                </a:solidFill>
                <a:latin typeface="Calibri" panose="020F0502020204030204" pitchFamily="34" charset="0"/>
              </a:rPr>
              <a:t>Stańcie </a:t>
            </a:r>
            <a:r>
              <a:rPr lang="pl-PL" sz="2000" dirty="0">
                <a:solidFill>
                  <a:srgbClr val="0070C0"/>
                </a:solidFill>
                <a:latin typeface="Calibri" panose="020F0502020204030204" pitchFamily="34" charset="0"/>
              </a:rPr>
              <a:t>więc </a:t>
            </a:r>
            <a:r>
              <a:rPr lang="pl-PL" sz="2000" dirty="0" smtClean="0">
                <a:solidFill>
                  <a:srgbClr val="0070C0"/>
                </a:solidFill>
                <a:latin typeface="Calibri" panose="020F0502020204030204" pitchFamily="34" charset="0"/>
              </a:rPr>
              <a:t>do walki </a:t>
            </a:r>
            <a:r>
              <a:rPr lang="pl-PL" sz="2000" dirty="0">
                <a:solidFill>
                  <a:srgbClr val="0070C0"/>
                </a:solidFill>
                <a:latin typeface="Calibri" panose="020F0502020204030204" pitchFamily="34" charset="0"/>
              </a:rPr>
              <a:t>przepasawszy biodra wasze prawdą i </a:t>
            </a:r>
            <a:r>
              <a:rPr lang="pl-PL" sz="2000" dirty="0" err="1">
                <a:solidFill>
                  <a:srgbClr val="0070C0"/>
                </a:solidFill>
                <a:latin typeface="Calibri" panose="020F0502020204030204" pitchFamily="34" charset="0"/>
              </a:rPr>
              <a:t>oblókłszy</a:t>
            </a:r>
            <a:r>
              <a:rPr lang="pl-PL" sz="2000" dirty="0">
                <a:solidFill>
                  <a:srgbClr val="0070C0"/>
                </a:solidFill>
                <a:latin typeface="Calibri" panose="020F0502020204030204" pitchFamily="34" charset="0"/>
              </a:rPr>
              <a:t> pancerz, którym jest </a:t>
            </a:r>
            <a:r>
              <a:rPr lang="pl-PL" sz="2000" dirty="0" smtClean="0">
                <a:solidFill>
                  <a:srgbClr val="0070C0"/>
                </a:solidFill>
                <a:latin typeface="Calibri" panose="020F0502020204030204" pitchFamily="34" charset="0"/>
              </a:rPr>
              <a:t>sprawiedliwość, a </a:t>
            </a:r>
            <a:r>
              <a:rPr lang="pl-PL" sz="2000" dirty="0">
                <a:solidFill>
                  <a:srgbClr val="0070C0"/>
                </a:solidFill>
                <a:latin typeface="Calibri" panose="020F0502020204030204" pitchFamily="34" charset="0"/>
              </a:rPr>
              <a:t>obuwszy nogi w gotowość </a:t>
            </a:r>
            <a:r>
              <a:rPr lang="pl-PL" sz="2000" dirty="0" smtClean="0">
                <a:solidFill>
                  <a:srgbClr val="0070C0"/>
                </a:solidFill>
                <a:latin typeface="Calibri" panose="020F0502020204030204" pitchFamily="34" charset="0"/>
              </a:rPr>
              <a:t>głoszenia </a:t>
            </a:r>
            <a:r>
              <a:rPr lang="pl-PL" sz="2000" dirty="0">
                <a:solidFill>
                  <a:srgbClr val="0070C0"/>
                </a:solidFill>
                <a:latin typeface="Calibri" panose="020F0502020204030204" pitchFamily="34" charset="0"/>
              </a:rPr>
              <a:t>dobrej nowiny o </a:t>
            </a:r>
            <a:r>
              <a:rPr lang="pl-PL" sz="2000" dirty="0" smtClean="0">
                <a:solidFill>
                  <a:srgbClr val="0070C0"/>
                </a:solidFill>
                <a:latin typeface="Calibri" panose="020F0502020204030204" pitchFamily="34" charset="0"/>
              </a:rPr>
              <a:t>pokoju. </a:t>
            </a:r>
          </a:p>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W </a:t>
            </a:r>
            <a:r>
              <a:rPr lang="pl-PL" sz="2000" dirty="0">
                <a:solidFill>
                  <a:srgbClr val="0070C0"/>
                </a:solidFill>
                <a:latin typeface="Calibri" panose="020F0502020204030204" pitchFamily="34" charset="0"/>
              </a:rPr>
              <a:t>każdym położeniu bierzcie wiarę jako tarczę, dzięki której zdołacie zgasić wszystkie rozżarzone pociski Złego. </a:t>
            </a:r>
            <a:endParaRPr lang="pl-PL" sz="2000" dirty="0" smtClean="0">
              <a:solidFill>
                <a:srgbClr val="0070C0"/>
              </a:solidFill>
              <a:latin typeface="Calibri" panose="020F0502020204030204" pitchFamily="34" charset="0"/>
            </a:endParaRPr>
          </a:p>
          <a:p>
            <a:pPr marL="342900" indent="-342900">
              <a:spcAft>
                <a:spcPts val="1200"/>
              </a:spcAft>
              <a:buFont typeface="Arial" panose="020B0604020202020204" pitchFamily="34" charset="0"/>
              <a:buChar char="•"/>
            </a:pPr>
            <a:r>
              <a:rPr lang="pl-PL" sz="2000" dirty="0" smtClean="0">
                <a:solidFill>
                  <a:srgbClr val="0070C0"/>
                </a:solidFill>
                <a:latin typeface="Calibri" panose="020F0502020204030204" pitchFamily="34" charset="0"/>
              </a:rPr>
              <a:t>Weźcie </a:t>
            </a:r>
            <a:r>
              <a:rPr lang="pl-PL" sz="2000" dirty="0">
                <a:solidFill>
                  <a:srgbClr val="0070C0"/>
                </a:solidFill>
                <a:latin typeface="Calibri" panose="020F0502020204030204" pitchFamily="34" charset="0"/>
              </a:rPr>
              <a:t>też hełm zbawienia i miecz Ducha, to jest słowo </a:t>
            </a:r>
            <a:r>
              <a:rPr lang="pl-PL" sz="2000" dirty="0" smtClean="0">
                <a:solidFill>
                  <a:srgbClr val="0070C0"/>
                </a:solidFill>
                <a:latin typeface="Calibri" panose="020F0502020204030204" pitchFamily="34" charset="0"/>
              </a:rPr>
              <a:t>Boże</a:t>
            </a:r>
            <a:endParaRPr lang="pl-PL" sz="2000" b="1" dirty="0">
              <a:solidFill>
                <a:srgbClr val="0070C0"/>
              </a:solidFill>
              <a:latin typeface="Calibri" panose="020F0502020204030204" pitchFamily="34" charset="0"/>
            </a:endParaRPr>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254572" y="404664"/>
            <a:ext cx="7255718" cy="471587"/>
          </a:xfrm>
        </p:spPr>
        <p:txBody>
          <a:bodyPr/>
          <a:lstStyle/>
          <a:p>
            <a:pPr algn="l" rtl="0" eaLnBrk="0" fontAlgn="base" hangingPunct="0"/>
            <a:r>
              <a:rPr lang="pl-PL" sz="2800" b="1" kern="1200" dirty="0" smtClean="0">
                <a:solidFill>
                  <a:srgbClr val="000000"/>
                </a:solidFill>
                <a:effectLst/>
                <a:latin typeface="Calibri" panose="020F0502020204030204" pitchFamily="34" charset="0"/>
              </a:rPr>
              <a:t>Zachęta do walki duchowej (Ef 6, 10-17)</a:t>
            </a:r>
            <a:endParaRPr lang="pl-PL" dirty="0" smtClean="0">
              <a:effectLst/>
            </a:endParaRPr>
          </a:p>
          <a:p>
            <a:endParaRPr lang="pl-PL" dirty="0"/>
          </a:p>
        </p:txBody>
      </p:sp>
    </p:spTree>
    <p:extLst>
      <p:ext uri="{BB962C8B-B14F-4D97-AF65-F5344CB8AC3E}">
        <p14:creationId xmlns:p14="http://schemas.microsoft.com/office/powerpoint/2010/main" val="1150555691"/>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ontent Placeholder 2"/>
          <p:cNvSpPr txBox="1">
            <a:spLocks/>
          </p:cNvSpPr>
          <p:nvPr/>
        </p:nvSpPr>
        <p:spPr>
          <a:xfrm>
            <a:off x="1138131" y="2492896"/>
            <a:ext cx="7737447" cy="2975822"/>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spcBef>
                <a:spcPts val="0"/>
              </a:spcBef>
              <a:defRPr/>
            </a:pPr>
            <a:r>
              <a:rPr lang="pl-PL" sz="2400" dirty="0" smtClean="0">
                <a:solidFill>
                  <a:srgbClr val="0070C0"/>
                </a:solidFill>
                <a:latin typeface="Calibri" panose="020F0502020204030204" pitchFamily="34" charset="0"/>
              </a:rPr>
              <a:t>Ta </a:t>
            </a:r>
            <a:r>
              <a:rPr lang="pl-PL" sz="2400" dirty="0">
                <a:solidFill>
                  <a:srgbClr val="0070C0"/>
                </a:solidFill>
                <a:latin typeface="Calibri" panose="020F0502020204030204" pitchFamily="34" charset="0"/>
              </a:rPr>
              <a:t>dopiero jest kością z moich kości i ciałem z mego ciała! </a:t>
            </a:r>
            <a:endParaRPr lang="pl-PL" sz="2400" dirty="0" smtClean="0">
              <a:solidFill>
                <a:srgbClr val="0070C0"/>
              </a:solidFill>
              <a:latin typeface="Calibri" panose="020F0502020204030204" pitchFamily="34" charset="0"/>
            </a:endParaRPr>
          </a:p>
          <a:p>
            <a:pPr>
              <a:spcBef>
                <a:spcPts val="0"/>
              </a:spcBef>
              <a:defRPr/>
            </a:pPr>
            <a:r>
              <a:rPr lang="pl-PL" sz="2400" kern="0" dirty="0" smtClean="0">
                <a:latin typeface="Calibri" panose="020F0502020204030204" pitchFamily="34" charset="0"/>
              </a:rPr>
              <a:t>Rdz 2, 23</a:t>
            </a:r>
            <a:endParaRPr lang="pl-PL" sz="2400" kern="0" dirty="0">
              <a:latin typeface="Calibri" panose="020F0502020204030204" pitchFamily="34" charset="0"/>
            </a:endParaRPr>
          </a:p>
          <a:p>
            <a:pPr>
              <a:defRPr/>
            </a:pPr>
            <a:endParaRPr lang="pl-PL" sz="2400" kern="0" dirty="0" smtClean="0">
              <a:solidFill>
                <a:srgbClr val="0070C0"/>
              </a:solidFill>
              <a:latin typeface="Calibri" panose="020F0502020204030204" pitchFamily="34" charset="0"/>
            </a:endParaRPr>
          </a:p>
          <a:p>
            <a:pPr>
              <a:defRPr/>
            </a:pPr>
            <a:endParaRPr lang="pl-PL" sz="2400" kern="0" dirty="0" smtClean="0">
              <a:solidFill>
                <a:srgbClr val="0070C0"/>
              </a:solidFill>
              <a:latin typeface="Calibri" panose="020F0502020204030204" pitchFamily="34" charset="0"/>
            </a:endParaRPr>
          </a:p>
          <a:p>
            <a:pPr>
              <a:defRPr/>
            </a:pPr>
            <a:r>
              <a:rPr lang="pl-PL" sz="2400" kern="0" dirty="0" smtClean="0">
                <a:solidFill>
                  <a:srgbClr val="0070C0"/>
                </a:solidFill>
                <a:latin typeface="Calibri" panose="020F0502020204030204" pitchFamily="34" charset="0"/>
              </a:rPr>
              <a:t>Dlatego mężczyzna opuszcza ojca swego i matkę swoją i łączy się ze swą żona tak ściśle, że stają się jednym ciałem.</a:t>
            </a:r>
          </a:p>
          <a:p>
            <a:pPr>
              <a:defRPr/>
            </a:pPr>
            <a:r>
              <a:rPr lang="pl-PL" sz="2400" kern="0" dirty="0" smtClean="0">
                <a:latin typeface="Calibri" panose="020F0502020204030204" pitchFamily="34" charset="0"/>
              </a:rPr>
              <a:t>Rdz 2, 24</a:t>
            </a:r>
          </a:p>
        </p:txBody>
      </p:sp>
      <p:sp>
        <p:nvSpPr>
          <p:cNvPr id="2" name="Freeform 1"/>
          <p:cNvSpPr/>
          <p:nvPr/>
        </p:nvSpPr>
        <p:spPr>
          <a:xfrm>
            <a:off x="3586775" y="4581128"/>
            <a:ext cx="1368152" cy="45719"/>
          </a:xfrm>
          <a:custGeom>
            <a:avLst/>
            <a:gdLst>
              <a:gd name="connsiteX0" fmla="*/ 0 w 1719942"/>
              <a:gd name="connsiteY0" fmla="*/ 32657 h 43602"/>
              <a:gd name="connsiteX1" fmla="*/ 446314 w 1719942"/>
              <a:gd name="connsiteY1" fmla="*/ 0 h 43602"/>
              <a:gd name="connsiteX2" fmla="*/ 1578428 w 1719942"/>
              <a:gd name="connsiteY2" fmla="*/ 21771 h 43602"/>
              <a:gd name="connsiteX3" fmla="*/ 1611085 w 1719942"/>
              <a:gd name="connsiteY3" fmla="*/ 32657 h 43602"/>
              <a:gd name="connsiteX4" fmla="*/ 1719942 w 1719942"/>
              <a:gd name="connsiteY4" fmla="*/ 43542 h 436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9942" h="43602">
                <a:moveTo>
                  <a:pt x="0" y="32657"/>
                </a:moveTo>
                <a:cubicBezTo>
                  <a:pt x="381136" y="8835"/>
                  <a:pt x="232713" y="23732"/>
                  <a:pt x="446314" y="0"/>
                </a:cubicBezTo>
                <a:cubicBezTo>
                  <a:pt x="1022679" y="32018"/>
                  <a:pt x="248501" y="-8116"/>
                  <a:pt x="1578428" y="21771"/>
                </a:cubicBezTo>
                <a:cubicBezTo>
                  <a:pt x="1589900" y="22029"/>
                  <a:pt x="1599833" y="30407"/>
                  <a:pt x="1611085" y="32657"/>
                </a:cubicBezTo>
                <a:cubicBezTo>
                  <a:pt x="1673208" y="45081"/>
                  <a:pt x="1672171" y="43542"/>
                  <a:pt x="1719942" y="43542"/>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Freeform 2"/>
          <p:cNvSpPr/>
          <p:nvPr/>
        </p:nvSpPr>
        <p:spPr>
          <a:xfrm>
            <a:off x="1259632" y="4972912"/>
            <a:ext cx="864096" cy="45719"/>
          </a:xfrm>
          <a:custGeom>
            <a:avLst/>
            <a:gdLst>
              <a:gd name="connsiteX0" fmla="*/ 0 w 1621972"/>
              <a:gd name="connsiteY0" fmla="*/ 20959 h 20959"/>
              <a:gd name="connsiteX1" fmla="*/ 936172 w 1621972"/>
              <a:gd name="connsiteY1" fmla="*/ 20959 h 20959"/>
              <a:gd name="connsiteX2" fmla="*/ 1621972 w 1621972"/>
              <a:gd name="connsiteY2" fmla="*/ 10073 h 20959"/>
            </a:gdLst>
            <a:ahLst/>
            <a:cxnLst>
              <a:cxn ang="0">
                <a:pos x="connsiteX0" y="connsiteY0"/>
              </a:cxn>
              <a:cxn ang="0">
                <a:pos x="connsiteX1" y="connsiteY1"/>
              </a:cxn>
              <a:cxn ang="0">
                <a:pos x="connsiteX2" y="connsiteY2"/>
              </a:cxn>
            </a:cxnLst>
            <a:rect l="l" t="t" r="r" b="b"/>
            <a:pathLst>
              <a:path w="1621972" h="20959">
                <a:moveTo>
                  <a:pt x="0" y="20959"/>
                </a:moveTo>
                <a:cubicBezTo>
                  <a:pt x="377263" y="-26200"/>
                  <a:pt x="-32252" y="20959"/>
                  <a:pt x="936172" y="20959"/>
                </a:cubicBezTo>
                <a:cubicBezTo>
                  <a:pt x="1164801" y="20959"/>
                  <a:pt x="1393343" y="10073"/>
                  <a:pt x="1621972" y="10073"/>
                </a:cubicBezTo>
              </a:path>
            </a:pathLst>
          </a:custGeom>
          <a:noFill/>
          <a:ln w="5715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Freeform 3"/>
          <p:cNvSpPr/>
          <p:nvPr/>
        </p:nvSpPr>
        <p:spPr>
          <a:xfrm>
            <a:off x="5508104" y="4982699"/>
            <a:ext cx="2783837" cy="45719"/>
          </a:xfrm>
          <a:custGeom>
            <a:avLst/>
            <a:gdLst>
              <a:gd name="connsiteX0" fmla="*/ 0 w 1611086"/>
              <a:gd name="connsiteY0" fmla="*/ 0 h 21444"/>
              <a:gd name="connsiteX1" fmla="*/ 1611086 w 1611086"/>
              <a:gd name="connsiteY1" fmla="*/ 10886 h 21444"/>
            </a:gdLst>
            <a:ahLst/>
            <a:cxnLst>
              <a:cxn ang="0">
                <a:pos x="connsiteX0" y="connsiteY0"/>
              </a:cxn>
              <a:cxn ang="0">
                <a:pos x="connsiteX1" y="connsiteY1"/>
              </a:cxn>
            </a:cxnLst>
            <a:rect l="l" t="t" r="r" b="b"/>
            <a:pathLst>
              <a:path w="1611086" h="21444">
                <a:moveTo>
                  <a:pt x="0" y="0"/>
                </a:moveTo>
                <a:cubicBezTo>
                  <a:pt x="652211" y="40764"/>
                  <a:pt x="116001" y="10886"/>
                  <a:pt x="1611086" y="1088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Title 4"/>
          <p:cNvSpPr>
            <a:spLocks noGrp="1"/>
          </p:cNvSpPr>
          <p:nvPr>
            <p:ph type="title"/>
          </p:nvPr>
        </p:nvSpPr>
        <p:spPr>
          <a:xfrm>
            <a:off x="1259632" y="837075"/>
            <a:ext cx="3695295" cy="831627"/>
          </a:xfrm>
        </p:spPr>
        <p:txBody>
          <a:bodyPr/>
          <a:lstStyle/>
          <a:p>
            <a:pPr algn="l"/>
            <a:r>
              <a:rPr lang="pl-PL" b="1" dirty="0" smtClean="0">
                <a:latin typeface="Calibri" panose="020F0502020204030204" pitchFamily="34" charset="0"/>
              </a:rPr>
              <a:t>Księga Rodzaju</a:t>
            </a:r>
            <a:endParaRPr lang="pl-PL" b="1" dirty="0">
              <a:latin typeface="Calibri" panose="020F0502020204030204" pitchFamily="34" charset="0"/>
            </a:endParaRPr>
          </a:p>
        </p:txBody>
      </p:sp>
      <p:sp>
        <p:nvSpPr>
          <p:cNvPr id="8" name="Freeform 7"/>
          <p:cNvSpPr/>
          <p:nvPr/>
        </p:nvSpPr>
        <p:spPr>
          <a:xfrm>
            <a:off x="2555776" y="2996952"/>
            <a:ext cx="5641185" cy="45719"/>
          </a:xfrm>
          <a:custGeom>
            <a:avLst/>
            <a:gdLst>
              <a:gd name="connsiteX0" fmla="*/ 0 w 1611086"/>
              <a:gd name="connsiteY0" fmla="*/ 0 h 21444"/>
              <a:gd name="connsiteX1" fmla="*/ 1611086 w 1611086"/>
              <a:gd name="connsiteY1" fmla="*/ 10886 h 21444"/>
            </a:gdLst>
            <a:ahLst/>
            <a:cxnLst>
              <a:cxn ang="0">
                <a:pos x="connsiteX0" y="connsiteY0"/>
              </a:cxn>
              <a:cxn ang="0">
                <a:pos x="connsiteX1" y="connsiteY1"/>
              </a:cxn>
            </a:cxnLst>
            <a:rect l="l" t="t" r="r" b="b"/>
            <a:pathLst>
              <a:path w="1611086" h="21444">
                <a:moveTo>
                  <a:pt x="0" y="0"/>
                </a:moveTo>
                <a:cubicBezTo>
                  <a:pt x="652211" y="40764"/>
                  <a:pt x="116001" y="10886"/>
                  <a:pt x="1611086" y="10886"/>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89537583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animEffect transition="in" filter="fade">
                                      <p:cBhvr>
                                        <p:cTn id="11" dur="500"/>
                                        <p:tgtEl>
                                          <p:spTgt spid="1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animEffect transition="in" filter="fade">
                                      <p:cBhvr>
                                        <p:cTn id="15" dur="500"/>
                                        <p:tgtEl>
                                          <p:spTgt spid="15">
                                            <p:txEl>
                                              <p:pRg st="4" end="4"/>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xEl>
                                              <p:pRg st="5" end="5"/>
                                            </p:txEl>
                                          </p:spTgt>
                                        </p:tgtEl>
                                        <p:attrNameLst>
                                          <p:attrName>style.visibility</p:attrName>
                                        </p:attrNameLst>
                                      </p:cBhvr>
                                      <p:to>
                                        <p:strVal val="visible"/>
                                      </p:to>
                                    </p:set>
                                    <p:animEffect transition="in" filter="fade">
                                      <p:cBhvr>
                                        <p:cTn id="19" dur="500"/>
                                        <p:tgtEl>
                                          <p:spTgt spid="15">
                                            <p:txEl>
                                              <p:pRg st="5" end="5"/>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dvAuto="0"/>
      <p:bldP spid="2" grpId="0" animBg="1"/>
      <p:bldP spid="3" grpId="0" animBg="1"/>
      <p:bldP spid="4" grpId="0" animBg="1"/>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Box 2"/>
          <p:cNvSpPr txBox="1">
            <a:spLocks noChangeArrowheads="1"/>
          </p:cNvSpPr>
          <p:nvPr/>
        </p:nvSpPr>
        <p:spPr bwMode="auto">
          <a:xfrm>
            <a:off x="830017" y="1124744"/>
            <a:ext cx="828092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1200"/>
              </a:spcAft>
            </a:pPr>
            <a:r>
              <a:rPr lang="pl-PL" sz="2800" b="1" dirty="0" smtClean="0">
                <a:solidFill>
                  <a:srgbClr val="0070C0"/>
                </a:solidFill>
                <a:latin typeface="Calibri" panose="020F0502020204030204" pitchFamily="34" charset="0"/>
              </a:rPr>
              <a:t>Nikt na całym świecie nie może zmienić prawdy.</a:t>
            </a:r>
          </a:p>
          <a:p>
            <a:pPr eaLnBrk="1" hangingPunct="1">
              <a:spcAft>
                <a:spcPts val="1200"/>
              </a:spcAft>
            </a:pPr>
            <a:r>
              <a:rPr lang="pl-PL" sz="2800" b="1" dirty="0" smtClean="0">
                <a:solidFill>
                  <a:srgbClr val="0070C0"/>
                </a:solidFill>
                <a:latin typeface="Calibri" panose="020F0502020204030204" pitchFamily="34" charset="0"/>
              </a:rPr>
              <a:t>Możemy tylko jedno: szukać jej, znaleźć ją i jej służyć.</a:t>
            </a:r>
          </a:p>
          <a:p>
            <a:pPr eaLnBrk="1" hangingPunct="1"/>
            <a:endParaRPr lang="pl-PL" sz="2800" b="1" dirty="0">
              <a:solidFill>
                <a:srgbClr val="0070C0"/>
              </a:solidFill>
              <a:latin typeface="Calibri" panose="020F0502020204030204" pitchFamily="34" charset="0"/>
            </a:endParaRPr>
          </a:p>
          <a:p>
            <a:pPr eaLnBrk="1" hangingPunct="1"/>
            <a:endParaRPr lang="pl-PL" sz="2800" b="1" dirty="0" smtClean="0">
              <a:latin typeface="Calibri" panose="020F0502020204030204" pitchFamily="34" charset="0"/>
            </a:endParaRPr>
          </a:p>
          <a:p>
            <a:pPr eaLnBrk="1" hangingPunct="1"/>
            <a:endParaRPr lang="pl-PL" sz="2800" b="1" dirty="0">
              <a:latin typeface="Calibri" panose="020F0502020204030204" pitchFamily="34" charset="0"/>
            </a:endParaRPr>
          </a:p>
          <a:p>
            <a:pPr eaLnBrk="1" hangingPunct="1"/>
            <a:endParaRPr lang="pl-PL" sz="2800" b="1" dirty="0" smtClean="0">
              <a:latin typeface="Calibri" panose="020F0502020204030204" pitchFamily="34" charset="0"/>
            </a:endParaRPr>
          </a:p>
          <a:p>
            <a:pPr eaLnBrk="1" hangingPunct="1"/>
            <a:endParaRPr lang="pl-PL" sz="2800" b="1" dirty="0">
              <a:latin typeface="Calibri" panose="020F0502020204030204" pitchFamily="34" charset="0"/>
            </a:endParaRPr>
          </a:p>
        </p:txBody>
      </p:sp>
      <p:sp>
        <p:nvSpPr>
          <p:cNvPr id="6" name="Action Button: Home 5">
            <a:hlinkClick r:id="" action="ppaction://hlinkshowjump?jump=firstslide" highlightClick="1"/>
          </p:cNvPr>
          <p:cNvSpPr/>
          <p:nvPr/>
        </p:nvSpPr>
        <p:spPr>
          <a:xfrm>
            <a:off x="8316913" y="6092825"/>
            <a:ext cx="576262" cy="576263"/>
          </a:xfrm>
          <a:prstGeom prst="actionButtonHo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l-PL"/>
          </a:p>
        </p:txBody>
      </p:sp>
      <p:pic>
        <p:nvPicPr>
          <p:cNvPr id="19479" name="Picture 28"/>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6136" y="3033479"/>
            <a:ext cx="2671473" cy="1729037"/>
          </a:xfrm>
          <a:prstGeom prst="rect">
            <a:avLst/>
          </a:prstGeom>
        </p:spPr>
      </p:pic>
      <p:sp>
        <p:nvSpPr>
          <p:cNvPr id="3" name="Title 2"/>
          <p:cNvSpPr>
            <a:spLocks noGrp="1"/>
          </p:cNvSpPr>
          <p:nvPr>
            <p:ph type="title"/>
          </p:nvPr>
        </p:nvSpPr>
        <p:spPr>
          <a:xfrm>
            <a:off x="859857" y="4224349"/>
            <a:ext cx="5167486" cy="538167"/>
          </a:xfrm>
        </p:spPr>
        <p:txBody>
          <a:bodyPr/>
          <a:lstStyle/>
          <a:p>
            <a:pPr algn="l" rtl="0" eaLnBrk="1" fontAlgn="base" hangingPunct="1"/>
            <a:r>
              <a:rPr lang="pl-PL" sz="2800" b="1" kern="1200" dirty="0" smtClean="0">
                <a:solidFill>
                  <a:srgbClr val="000000"/>
                </a:solidFill>
                <a:effectLst/>
                <a:latin typeface="Calibri" panose="020F0502020204030204" pitchFamily="34" charset="0"/>
              </a:rPr>
              <a:t>Św. Maksymilian Kolbe</a:t>
            </a:r>
            <a:endParaRPr lang="pl-PL" dirty="0" smtClean="0">
              <a:effectLst/>
            </a:endParaRPr>
          </a:p>
          <a:p>
            <a:pPr algn="l"/>
            <a:endParaRPr lang="pl-PL" dirty="0"/>
          </a:p>
        </p:txBody>
      </p:sp>
    </p:spTree>
    <p:extLst>
      <p:ext uri="{BB962C8B-B14F-4D97-AF65-F5344CB8AC3E}">
        <p14:creationId xmlns:p14="http://schemas.microsoft.com/office/powerpoint/2010/main" val="42687029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3"/>
          <p:cNvSpPr>
            <a:spLocks noGrp="1"/>
          </p:cNvSpPr>
          <p:nvPr>
            <p:ph type="title"/>
          </p:nvPr>
        </p:nvSpPr>
        <p:spPr bwMode="auto">
          <a:xfrm>
            <a:off x="481013" y="404813"/>
            <a:ext cx="3659187" cy="1152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pl-PL" dirty="0" smtClean="0"/>
              <a:t>Dziękujemy</a:t>
            </a:r>
            <a:endParaRPr lang="en-US" dirty="0" smtClean="0"/>
          </a:p>
        </p:txBody>
      </p:sp>
      <p:sp>
        <p:nvSpPr>
          <p:cNvPr id="20483" name="Text Placeholder 4"/>
          <p:cNvSpPr>
            <a:spLocks noGrp="1"/>
          </p:cNvSpPr>
          <p:nvPr>
            <p:ph type="body" idx="1"/>
          </p:nvPr>
        </p:nvSpPr>
        <p:spPr bwMode="auto">
          <a:xfrm>
            <a:off x="481013" y="4797425"/>
            <a:ext cx="3736975" cy="1368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r>
              <a:rPr lang="pl-PL" smtClean="0">
                <a:latin typeface="Calibri" panose="020F0502020204030204" pitchFamily="34" charset="0"/>
              </a:rPr>
              <a:t>Maria i Waldemar Tlaga</a:t>
            </a:r>
          </a:p>
          <a:p>
            <a:r>
              <a:rPr lang="pl-PL" smtClean="0">
                <a:latin typeface="Calibri" panose="020F0502020204030204" pitchFamily="34" charset="0"/>
                <a:hlinkClick r:id="rId2"/>
              </a:rPr>
              <a:t>maria.tlaga@outlook.com</a:t>
            </a:r>
            <a:endParaRPr lang="pl-PL" smtClean="0">
              <a:latin typeface="Calibri" panose="020F0502020204030204" pitchFamily="34" charset="0"/>
            </a:endParaRPr>
          </a:p>
          <a:p>
            <a:r>
              <a:rPr lang="pl-PL" smtClean="0">
                <a:latin typeface="Calibri" panose="020F0502020204030204" pitchFamily="34" charset="0"/>
                <a:hlinkClick r:id="rId3"/>
              </a:rPr>
              <a:t>waldemar.tlaga@outlook.com</a:t>
            </a:r>
            <a:endParaRPr lang="pl-PL" smtClean="0">
              <a:latin typeface="Calibri" panose="020F0502020204030204" pitchFamily="34" charset="0"/>
            </a:endParaRPr>
          </a:p>
          <a:p>
            <a:endParaRPr lang="pl-PL" smtClean="0">
              <a:latin typeface="Calibri" panose="020F0502020204030204" pitchFamily="34" charset="0"/>
            </a:endParaRPr>
          </a:p>
          <a:p>
            <a:endParaRPr lang="en-US" smtClean="0">
              <a:latin typeface="Calibri" panose="020F0502020204030204" pitchFamily="34" charset="0"/>
            </a:endParaRPr>
          </a:p>
        </p:txBody>
      </p:sp>
    </p:spTree>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itle 1"/>
          <p:cNvSpPr>
            <a:spLocks noGrp="1"/>
          </p:cNvSpPr>
          <p:nvPr>
            <p:ph type="title"/>
          </p:nvPr>
        </p:nvSpPr>
        <p:spPr bwMode="auto">
          <a:xfrm>
            <a:off x="1342532" y="1966740"/>
            <a:ext cx="3146180" cy="8080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a:r>
              <a:rPr lang="pl-PL" sz="4400" b="1" cap="none" dirty="0" smtClean="0">
                <a:latin typeface="Calibri" panose="020F0502020204030204" pitchFamily="34" charset="0"/>
              </a:rPr>
              <a:t>Małżeństwo</a:t>
            </a:r>
          </a:p>
        </p:txBody>
      </p:sp>
      <p:sp>
        <p:nvSpPr>
          <p:cNvPr id="13" name="Content Placeholder 2"/>
          <p:cNvSpPr txBox="1">
            <a:spLocks/>
          </p:cNvSpPr>
          <p:nvPr/>
        </p:nvSpPr>
        <p:spPr>
          <a:xfrm>
            <a:off x="1338836" y="4653518"/>
            <a:ext cx="7200800" cy="1532969"/>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2800" kern="0" dirty="0" smtClean="0">
                <a:solidFill>
                  <a:srgbClr val="0070C0"/>
                </a:solidFill>
                <a:latin typeface="Calibri" panose="020F0502020204030204" pitchFamily="34" charset="0"/>
              </a:rPr>
              <a:t>Wspólna droga do świętości przez budowę komunii osób na wzór komunii Osób Boskich</a:t>
            </a:r>
          </a:p>
          <a:p>
            <a:pPr>
              <a:defRPr/>
            </a:pPr>
            <a:r>
              <a:rPr lang="pl-PL" sz="2800" kern="0" dirty="0" smtClean="0">
                <a:solidFill>
                  <a:srgbClr val="0070C0"/>
                </a:solidFill>
                <a:latin typeface="Calibri" panose="020F0502020204030204" pitchFamily="34" charset="0"/>
              </a:rPr>
              <a:t>(bł. Jan Paweł II)</a:t>
            </a:r>
            <a:endParaRPr lang="pl-PL" sz="2800" kern="0" dirty="0">
              <a:solidFill>
                <a:srgbClr val="0070C0"/>
              </a:solidFill>
              <a:latin typeface="Calibri" panose="020F0502020204030204" pitchFamily="34" charset="0"/>
            </a:endParaRPr>
          </a:p>
        </p:txBody>
      </p:sp>
      <p:grpSp>
        <p:nvGrpSpPr>
          <p:cNvPr id="19" name="Group 18"/>
          <p:cNvGrpSpPr/>
          <p:nvPr/>
        </p:nvGrpSpPr>
        <p:grpSpPr>
          <a:xfrm>
            <a:off x="4283968" y="404664"/>
            <a:ext cx="4404855" cy="3966775"/>
            <a:chOff x="4068902" y="2380331"/>
            <a:chExt cx="4404855" cy="3966775"/>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8902" y="4750445"/>
              <a:ext cx="1194503" cy="159666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7230844" y="4769522"/>
              <a:ext cx="1242913" cy="1539798"/>
            </a:xfrm>
            <a:prstGeom prst="rect">
              <a:avLst/>
            </a:prstGeom>
          </p:spPr>
        </p:pic>
        <p:sp>
          <p:nvSpPr>
            <p:cNvPr id="8" name="Left-Right Arrow 7"/>
            <p:cNvSpPr/>
            <p:nvPr/>
          </p:nvSpPr>
          <p:spPr>
            <a:xfrm>
              <a:off x="5292080" y="5172152"/>
              <a:ext cx="1862951" cy="48887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sp>
          <p:nvSpPr>
            <p:cNvPr id="17" name="Left-Right Arrow 16"/>
            <p:cNvSpPr/>
            <p:nvPr/>
          </p:nvSpPr>
          <p:spPr>
            <a:xfrm rot="18552933">
              <a:off x="4966844" y="4261149"/>
              <a:ext cx="1306169" cy="4709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nvGrpSpPr>
            <p:cNvPr id="16" name="Group 15"/>
            <p:cNvGrpSpPr/>
            <p:nvPr/>
          </p:nvGrpSpPr>
          <p:grpSpPr>
            <a:xfrm>
              <a:off x="5243180" y="2380331"/>
              <a:ext cx="1944216" cy="1418562"/>
              <a:chOff x="5324445" y="2376885"/>
              <a:chExt cx="1944216" cy="1418562"/>
            </a:xfrm>
          </p:grpSpPr>
          <p:sp>
            <p:nvSpPr>
              <p:cNvPr id="7" name="Isosceles Triangle 6"/>
              <p:cNvSpPr/>
              <p:nvPr/>
            </p:nvSpPr>
            <p:spPr>
              <a:xfrm>
                <a:off x="5324445" y="2376885"/>
                <a:ext cx="1944216" cy="1418562"/>
              </a:xfrm>
              <a:prstGeom prst="triangle">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pl-PL" sz="1600" dirty="0">
                  <a:solidFill>
                    <a:srgbClr val="0070C0"/>
                  </a:solidFill>
                  <a:latin typeface="Calibri" panose="020F0502020204030204" pitchFamily="34" charset="0"/>
                </a:endParaRPr>
              </a:p>
            </p:txBody>
          </p:sp>
          <p:sp>
            <p:nvSpPr>
              <p:cNvPr id="14" name="TextBox 13"/>
              <p:cNvSpPr txBox="1"/>
              <p:nvPr/>
            </p:nvSpPr>
            <p:spPr>
              <a:xfrm>
                <a:off x="5456039" y="2985945"/>
                <a:ext cx="1617725" cy="646331"/>
              </a:xfrm>
              <a:prstGeom prst="rect">
                <a:avLst/>
              </a:prstGeom>
              <a:noFill/>
            </p:spPr>
            <p:txBody>
              <a:bodyPr wrap="none" rtlCol="0">
                <a:spAutoFit/>
              </a:bodyPr>
              <a:lstStyle/>
              <a:p>
                <a:pPr algn="ctr"/>
                <a:r>
                  <a:rPr lang="pl-PL" dirty="0">
                    <a:solidFill>
                      <a:srgbClr val="0070C0"/>
                    </a:solidFill>
                    <a:latin typeface="Calibri" panose="020F0502020204030204" pitchFamily="34" charset="0"/>
                  </a:rPr>
                  <a:t>Bóg w </a:t>
                </a:r>
                <a:br>
                  <a:rPr lang="pl-PL" dirty="0">
                    <a:solidFill>
                      <a:srgbClr val="0070C0"/>
                    </a:solidFill>
                    <a:latin typeface="Calibri" panose="020F0502020204030204" pitchFamily="34" charset="0"/>
                  </a:rPr>
                </a:br>
                <a:r>
                  <a:rPr lang="pl-PL" dirty="0">
                    <a:solidFill>
                      <a:srgbClr val="0070C0"/>
                    </a:solidFill>
                    <a:latin typeface="Calibri" panose="020F0502020204030204" pitchFamily="34" charset="0"/>
                  </a:rPr>
                  <a:t>Trójcy </a:t>
                </a:r>
                <a:r>
                  <a:rPr lang="pl-PL" dirty="0" smtClean="0">
                    <a:solidFill>
                      <a:srgbClr val="0070C0"/>
                    </a:solidFill>
                    <a:latin typeface="Calibri" panose="020F0502020204030204" pitchFamily="34" charset="0"/>
                  </a:rPr>
                  <a:t>Świętej</a:t>
                </a:r>
                <a:endParaRPr lang="pl-PL" dirty="0">
                  <a:solidFill>
                    <a:srgbClr val="0070C0"/>
                  </a:solidFill>
                  <a:latin typeface="Calibri" panose="020F0502020204030204" pitchFamily="34" charset="0"/>
                </a:endParaRPr>
              </a:p>
            </p:txBody>
          </p:sp>
        </p:grpSp>
        <p:sp>
          <p:nvSpPr>
            <p:cNvPr id="21" name="Left-Right Arrow 20"/>
            <p:cNvSpPr/>
            <p:nvPr/>
          </p:nvSpPr>
          <p:spPr>
            <a:xfrm rot="3344702" flipV="1">
              <a:off x="6153598" y="4281057"/>
              <a:ext cx="1306169" cy="470985"/>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dirty="0"/>
            </a:p>
          </p:txBody>
        </p:sp>
      </p:grpSp>
    </p:spTree>
    <p:extLst>
      <p:ext uri="{BB962C8B-B14F-4D97-AF65-F5344CB8AC3E}">
        <p14:creationId xmlns:p14="http://schemas.microsoft.com/office/powerpoint/2010/main" val="12863665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Effect transition="in" filter="fade">
                                      <p:cBhvr>
                                        <p:cTn id="11" dur="500"/>
                                        <p:tgtEl>
                                          <p:spTgt spid="1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900113" y="765175"/>
            <a:ext cx="5897562" cy="8080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pl-PL" sz="4400" cap="none" dirty="0" smtClean="0">
                <a:latin typeface="Calibri" panose="020F0502020204030204" pitchFamily="34" charset="0"/>
              </a:rPr>
              <a:t>Kobieta i mężczyzna</a:t>
            </a:r>
          </a:p>
        </p:txBody>
      </p:sp>
      <p:sp>
        <p:nvSpPr>
          <p:cNvPr id="6" name="Content Placeholder 2"/>
          <p:cNvSpPr txBox="1">
            <a:spLocks/>
          </p:cNvSpPr>
          <p:nvPr/>
        </p:nvSpPr>
        <p:spPr>
          <a:xfrm>
            <a:off x="539750" y="1628775"/>
            <a:ext cx="5111750" cy="4464050"/>
          </a:xfrm>
          <a:prstGeom prst="rect">
            <a:avLst/>
          </a:prstGeom>
        </p:spPr>
        <p:txBody>
          <a:bodyPr anchor="b"/>
          <a:lstStyle>
            <a:lvl1pPr marL="0" indent="0" algn="l" rtl="0" eaLnBrk="1" fontAlgn="base" hangingPunct="1">
              <a:spcBef>
                <a:spcPct val="20000"/>
              </a:spcBef>
              <a:spcAft>
                <a:spcPct val="0"/>
              </a:spcAft>
              <a:buNone/>
              <a:defRPr sz="2000">
                <a:solidFill>
                  <a:schemeClr val="tx1"/>
                </a:solidFill>
                <a:latin typeface="+mn-lt"/>
                <a:ea typeface="+mn-ea"/>
                <a:cs typeface="+mn-cs"/>
              </a:defRPr>
            </a:lvl1pPr>
            <a:lvl2pPr marL="457200" indent="0" algn="l" rtl="0" eaLnBrk="1" fontAlgn="base" hangingPunct="1">
              <a:spcBef>
                <a:spcPct val="20000"/>
              </a:spcBef>
              <a:spcAft>
                <a:spcPct val="0"/>
              </a:spcAft>
              <a:buNone/>
              <a:defRPr sz="1800">
                <a:solidFill>
                  <a:schemeClr val="tx1"/>
                </a:solidFill>
                <a:latin typeface="+mn-lt"/>
              </a:defRPr>
            </a:lvl2pPr>
            <a:lvl3pPr marL="914400" indent="0" algn="l" rtl="0" eaLnBrk="1" fontAlgn="base" hangingPunct="1">
              <a:spcBef>
                <a:spcPct val="20000"/>
              </a:spcBef>
              <a:spcAft>
                <a:spcPct val="0"/>
              </a:spcAft>
              <a:buNone/>
              <a:defRPr sz="1600">
                <a:solidFill>
                  <a:schemeClr val="tx1"/>
                </a:solidFill>
                <a:latin typeface="+mn-lt"/>
              </a:defRPr>
            </a:lvl3pPr>
            <a:lvl4pPr marL="1371600" indent="0" algn="l" rtl="0" eaLnBrk="1" fontAlgn="base" hangingPunct="1">
              <a:spcBef>
                <a:spcPct val="20000"/>
              </a:spcBef>
              <a:spcAft>
                <a:spcPct val="0"/>
              </a:spcAft>
              <a:buNone/>
              <a:defRPr sz="1400">
                <a:solidFill>
                  <a:schemeClr val="tx1"/>
                </a:solidFill>
                <a:latin typeface="+mn-lt"/>
              </a:defRPr>
            </a:lvl4pPr>
            <a:lvl5pPr marL="1828800" indent="0" algn="l" rtl="0" eaLnBrk="1" fontAlgn="base" hangingPunct="1">
              <a:spcBef>
                <a:spcPct val="20000"/>
              </a:spcBef>
              <a:spcAft>
                <a:spcPct val="0"/>
              </a:spcAft>
              <a:buNone/>
              <a:defRPr sz="1400">
                <a:solidFill>
                  <a:schemeClr val="tx1"/>
                </a:solidFill>
                <a:latin typeface="+mn-lt"/>
              </a:defRPr>
            </a:lvl5pPr>
            <a:lvl6pPr marL="2286000" indent="0" algn="l" rtl="0" eaLnBrk="1" fontAlgn="base" hangingPunct="1">
              <a:spcBef>
                <a:spcPct val="20000"/>
              </a:spcBef>
              <a:spcAft>
                <a:spcPct val="0"/>
              </a:spcAft>
              <a:buNone/>
              <a:defRPr sz="1400">
                <a:solidFill>
                  <a:schemeClr val="tx1"/>
                </a:solidFill>
                <a:latin typeface="+mn-lt"/>
              </a:defRPr>
            </a:lvl6pPr>
            <a:lvl7pPr marL="2743200" indent="0" algn="l" rtl="0" eaLnBrk="1" fontAlgn="base" hangingPunct="1">
              <a:spcBef>
                <a:spcPct val="20000"/>
              </a:spcBef>
              <a:spcAft>
                <a:spcPct val="0"/>
              </a:spcAft>
              <a:buNone/>
              <a:defRPr sz="1400">
                <a:solidFill>
                  <a:schemeClr val="tx1"/>
                </a:solidFill>
                <a:latin typeface="+mn-lt"/>
              </a:defRPr>
            </a:lvl7pPr>
            <a:lvl8pPr marL="3200400" indent="0" algn="l" rtl="0" eaLnBrk="1" fontAlgn="base" hangingPunct="1">
              <a:spcBef>
                <a:spcPct val="20000"/>
              </a:spcBef>
              <a:spcAft>
                <a:spcPct val="0"/>
              </a:spcAft>
              <a:buNone/>
              <a:defRPr sz="1400">
                <a:solidFill>
                  <a:schemeClr val="tx1"/>
                </a:solidFill>
                <a:latin typeface="+mn-lt"/>
              </a:defRPr>
            </a:lvl8pPr>
            <a:lvl9pPr marL="3657600" indent="0" algn="l" rtl="0" eaLnBrk="1" fontAlgn="base" hangingPunct="1">
              <a:spcBef>
                <a:spcPct val="20000"/>
              </a:spcBef>
              <a:spcAft>
                <a:spcPct val="0"/>
              </a:spcAft>
              <a:buNone/>
              <a:defRPr sz="1400">
                <a:solidFill>
                  <a:schemeClr val="tx1"/>
                </a:solidFill>
                <a:latin typeface="+mn-lt"/>
              </a:defRPr>
            </a:lvl9pPr>
          </a:lstStyle>
          <a:p>
            <a:pPr>
              <a:defRPr/>
            </a:pPr>
            <a:r>
              <a:rPr lang="pl-PL" sz="2400" kern="0" dirty="0" smtClean="0">
                <a:solidFill>
                  <a:srgbClr val="0070C0"/>
                </a:solidFill>
                <a:latin typeface="Calibri" panose="020F0502020204030204" pitchFamily="34" charset="0"/>
              </a:rPr>
              <a:t>Różnice:</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Fizyczne</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Psychiczne</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Interakcja ze światem</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Przeżywanie i rozładowanie stresu</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Podejmowanie decyzji</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Odbiór zmysłów</a:t>
            </a:r>
          </a:p>
          <a:p>
            <a:pPr marL="571500" indent="-571500">
              <a:buFont typeface="Arial" panose="020B0604020202020204" pitchFamily="34" charset="0"/>
              <a:buChar char="•"/>
              <a:defRPr/>
            </a:pPr>
            <a:r>
              <a:rPr lang="pl-PL" sz="2400" kern="0" dirty="0" smtClean="0">
                <a:solidFill>
                  <a:srgbClr val="0070C0"/>
                </a:solidFill>
                <a:latin typeface="Calibri" panose="020F0502020204030204" pitchFamily="34" charset="0"/>
              </a:rPr>
              <a:t>Myślenie</a:t>
            </a:r>
            <a:endParaRPr lang="pl-PL" sz="2400" kern="0" dirty="0">
              <a:solidFill>
                <a:srgbClr val="0070C0"/>
              </a:solidFill>
              <a:latin typeface="Calibri" panose="020F0502020204030204" pitchFamily="34" charset="0"/>
            </a:endParaRPr>
          </a:p>
        </p:txBody>
      </p:sp>
    </p:spTree>
    <p:extLst>
      <p:ext uri="{BB962C8B-B14F-4D97-AF65-F5344CB8AC3E}">
        <p14:creationId xmlns:p14="http://schemas.microsoft.com/office/powerpoint/2010/main" val="320619538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par>
                          <p:cTn id="16" fill="hold" nodeType="afterGroup">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animEffect transition="in" filter="fade">
                                      <p:cBhvr>
                                        <p:cTn id="19" dur="500"/>
                                        <p:tgtEl>
                                          <p:spTgt spid="6">
                                            <p:txEl>
                                              <p:pRg st="3" end="3"/>
                                            </p:txEl>
                                          </p:spTgt>
                                        </p:tgtEl>
                                      </p:cBhvr>
                                    </p:animEffect>
                                  </p:childTnLst>
                                </p:cTn>
                              </p:par>
                            </p:childTnLst>
                          </p:cTn>
                        </p:par>
                        <p:par>
                          <p:cTn id="20" fill="hold" nodeType="afterGroup">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childTnLst>
                          </p:cTn>
                        </p:par>
                        <p:par>
                          <p:cTn id="24" fill="hold" nodeType="afterGroup">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par>
                          <p:cTn id="28" fill="hold" nodeType="afterGroup">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animEffect transition="in" filter="fade">
                                      <p:cBhvr>
                                        <p:cTn id="31" dur="500"/>
                                        <p:tgtEl>
                                          <p:spTgt spid="6">
                                            <p:txEl>
                                              <p:pRg st="6" end="6"/>
                                            </p:txEl>
                                          </p:spTgt>
                                        </p:tgtEl>
                                      </p:cBhvr>
                                    </p:animEffect>
                                  </p:childTnLst>
                                </p:cTn>
                              </p:par>
                            </p:childTnLst>
                          </p:cTn>
                        </p:par>
                        <p:par>
                          <p:cTn id="32" fill="hold" nodeType="afterGroup">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animEffect transition="in" filter="fade">
                                      <p:cBhvr>
                                        <p:cTn id="35"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700" y="692150"/>
            <a:ext cx="823753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itle 1"/>
          <p:cNvSpPr>
            <a:spLocks noGrp="1"/>
          </p:cNvSpPr>
          <p:nvPr>
            <p:ph type="title"/>
          </p:nvPr>
        </p:nvSpPr>
        <p:spPr bwMode="auto">
          <a:xfrm>
            <a:off x="1331913" y="6308725"/>
            <a:ext cx="7272337"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sz="2400" b="1" dirty="0" smtClean="0">
                <a:latin typeface="Calibri" panose="020F0502020204030204" pitchFamily="34" charset="0"/>
              </a:rPr>
              <a:t>Dwa światy – jedno serce (co żona powiedziała)</a:t>
            </a:r>
          </a:p>
        </p:txBody>
      </p:sp>
    </p:spTree>
  </p:cSld>
  <p:clrMapOvr>
    <a:masterClrMapping/>
  </p:clrMapOvr>
  <p:transition spd="med">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588" y="620713"/>
            <a:ext cx="8223250"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7950" y="5661025"/>
            <a:ext cx="858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itle 1"/>
          <p:cNvSpPr>
            <a:spLocks noGrp="1"/>
          </p:cNvSpPr>
          <p:nvPr>
            <p:ph type="title"/>
          </p:nvPr>
        </p:nvSpPr>
        <p:spPr bwMode="auto">
          <a:xfrm>
            <a:off x="1331913" y="6308725"/>
            <a:ext cx="7272337" cy="549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pl-PL" sz="2400" b="1" dirty="0" smtClean="0">
                <a:latin typeface="Calibri" panose="020F0502020204030204" pitchFamily="34" charset="0"/>
              </a:rPr>
              <a:t>Dwa światy – jedno serce (co mąż usłyszał)</a:t>
            </a:r>
          </a:p>
        </p:txBody>
      </p:sp>
    </p:spTree>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togethernes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Togetherness design slides</Template>
  <TotalTime>1077</TotalTime>
  <Words>2347</Words>
  <Application>Microsoft Office PowerPoint</Application>
  <PresentationFormat>On-screen Show (4:3)</PresentationFormat>
  <Paragraphs>370</Paragraphs>
  <Slides>51</Slides>
  <Notes>5</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51</vt:i4>
      </vt:variant>
    </vt:vector>
  </HeadingPairs>
  <TitlesOfParts>
    <vt:vector size="54" baseType="lpstr">
      <vt:lpstr>Arial</vt:lpstr>
      <vt:lpstr>Calibri</vt:lpstr>
      <vt:lpstr>togetherness</vt:lpstr>
      <vt:lpstr>Małżeństwo:  Ojcostwo – Macierzyństwo.</vt:lpstr>
      <vt:lpstr>Forma spotkania</vt:lpstr>
      <vt:lpstr>Trzy tajemnice</vt:lpstr>
      <vt:lpstr>Stworzenie człowieka</vt:lpstr>
      <vt:lpstr>Księga Rodzaju</vt:lpstr>
      <vt:lpstr>Małżeństwo</vt:lpstr>
      <vt:lpstr>Kobieta i mężczyzna</vt:lpstr>
      <vt:lpstr>Dwa światy – jedno serce (co żona powiedziała)</vt:lpstr>
      <vt:lpstr>Dwa światy – jedno serce (co mąż usłyszał)</vt:lpstr>
      <vt:lpstr>Mężczyzna i Kobieta Siła i Wrażliwość  Rozum i Serce  Władza i Miłość</vt:lpstr>
      <vt:lpstr>Boży plan dla rodziny (Rdz)</vt:lpstr>
      <vt:lpstr>Boży plan dla rodziny (Mt, Mk)</vt:lpstr>
      <vt:lpstr>Boży plan dla rodziny (Ef)</vt:lpstr>
      <vt:lpstr>Boży plan dla rodziny (Kor)</vt:lpstr>
      <vt:lpstr>Boży plan dla rodziny (Kor, Ef, Kol)</vt:lpstr>
      <vt:lpstr>Boży plan dla rodziny (Flp)</vt:lpstr>
      <vt:lpstr>Boży plan dla rodziny (Ef)</vt:lpstr>
      <vt:lpstr>Pytania o władzę ojca i męża w domu</vt:lpstr>
      <vt:lpstr>Przykład – scena z filmu „Moje wielkie greckie wesele”</vt:lpstr>
      <vt:lpstr>Cztery najważniejsze funkcje ojca</vt:lpstr>
      <vt:lpstr>Niezbędne cechy ojca</vt:lpstr>
      <vt:lpstr>Małżeństwo zakonem</vt:lpstr>
      <vt:lpstr>Świat dzisiejszy -  pole bitwy o człowieka</vt:lpstr>
      <vt:lpstr>Paweł VI: Humanae Vitae</vt:lpstr>
      <vt:lpstr>Paweł VI: Humanae Vitae</vt:lpstr>
      <vt:lpstr>Paweł VI: Humanae Vitae</vt:lpstr>
      <vt:lpstr>Paweł VI: Humanae Vitae</vt:lpstr>
      <vt:lpstr>Rozwody w USA, 1950 - 2001</vt:lpstr>
      <vt:lpstr>Tablica Karnaugh</vt:lpstr>
      <vt:lpstr>Cykl płodności </vt:lpstr>
      <vt:lpstr>Miłość małżeńska i Życie</vt:lpstr>
      <vt:lpstr>Graf stanów</vt:lpstr>
      <vt:lpstr>Ideologia gender - główny aksjomat: </vt:lpstr>
      <vt:lpstr>Ideologia gender – źródła:</vt:lpstr>
      <vt:lpstr>Ideologia gender – budowa totalitaryzmu</vt:lpstr>
      <vt:lpstr>Ideologia gender – zagrożenia</vt:lpstr>
      <vt:lpstr>Ideologia gender – przykład działań</vt:lpstr>
      <vt:lpstr>Ideologia feministyczna</vt:lpstr>
      <vt:lpstr>Ideologia feministyczna – efekty finalne</vt:lpstr>
      <vt:lpstr>Włodzimierz Sołowiow (1853 – 1900)</vt:lpstr>
      <vt:lpstr>Pornografia - globalna epidemia</vt:lpstr>
      <vt:lpstr>Niebo i piekło  - pole napięć ludzkiej seksualności </vt:lpstr>
      <vt:lpstr>Pornografia internetowa</vt:lpstr>
      <vt:lpstr>Ochrona przed niszczycielskim działaniem pornografii</vt:lpstr>
      <vt:lpstr>Clive Staple Lewis:  </vt:lpstr>
      <vt:lpstr>Clive Staple Lewis: </vt:lpstr>
      <vt:lpstr>Podsumowanie </vt:lpstr>
      <vt:lpstr>(Pwt 30, 19) </vt:lpstr>
      <vt:lpstr>Zachęta do walki duchowej (Ef 6, 10-17) </vt:lpstr>
      <vt:lpstr>Św. Maksymilian Kolbe </vt:lpstr>
      <vt:lpstr>Dziękujemy</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Togetherness</dc:title>
  <dc:creator>Waldek Tlaga</dc:creator>
  <cp:keywords/>
  <cp:lastModifiedBy>Waldemar Tlaga</cp:lastModifiedBy>
  <cp:revision>121</cp:revision>
  <dcterms:created xsi:type="dcterms:W3CDTF">2013-04-18T18:36:53Z</dcterms:created>
  <dcterms:modified xsi:type="dcterms:W3CDTF">2013-07-21T20:48:58Z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TC103368199990</vt:lpwstr>
  </property>
</Properties>
</file>